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5"/>
    <p:sldMasterId id="2147483662" r:id="rId6"/>
    <p:sldMasterId id="2147483674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</p:sldIdLst>
  <p:sldSz cy="13716000" cx="24377650"/>
  <p:notesSz cx="6858000" cy="9144000"/>
  <p:embeddedFontLst>
    <p:embeddedFont>
      <p:font typeface="Raleway"/>
      <p:regular r:id="rId31"/>
      <p:bold r:id="rId32"/>
      <p:italic r:id="rId33"/>
      <p:boldItalic r:id="rId34"/>
    </p:embeddedFont>
    <p:embeddedFont>
      <p:font typeface="Montserrat"/>
      <p:regular r:id="rId35"/>
      <p:bold r:id="rId36"/>
      <p:italic r:id="rId37"/>
      <p:boldItalic r:id="rId38"/>
    </p:embeddedFont>
    <p:embeddedFont>
      <p:font typeface="Montserrat Medium"/>
      <p:regular r:id="rId39"/>
      <p:bold r:id="rId40"/>
      <p:italic r:id="rId41"/>
      <p:boldItalic r:id="rId42"/>
    </p:embeddedFont>
    <p:embeddedFont>
      <p:font typeface="Century Gothic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0">
          <p15:clr>
            <a:srgbClr val="A4A3A4"/>
          </p15:clr>
        </p15:guide>
        <p15:guide id="2" pos="7678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7" roundtripDataSignature="AMtx7mi2EEnf+ujNv6SNUTiQF70t0s3l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C2AD8E1-9E23-4318-944B-8C756E89261F}">
  <a:tblStyle styleId="{1C2AD8E1-9E23-4318-944B-8C756E89261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0" orient="horz"/>
        <p:guide pos="767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bold.fntdata"/><Relationship Id="rId20" Type="http://schemas.openxmlformats.org/officeDocument/2006/relationships/slide" Target="slides/slide12.xml"/><Relationship Id="rId42" Type="http://schemas.openxmlformats.org/officeDocument/2006/relationships/font" Target="fonts/MontserratMedium-boldItalic.fntdata"/><Relationship Id="rId41" Type="http://schemas.openxmlformats.org/officeDocument/2006/relationships/font" Target="fonts/MontserratMedium-italic.fntdata"/><Relationship Id="rId22" Type="http://schemas.openxmlformats.org/officeDocument/2006/relationships/slide" Target="slides/slide14.xml"/><Relationship Id="rId44" Type="http://schemas.openxmlformats.org/officeDocument/2006/relationships/font" Target="fonts/CenturyGothic-bold.fntdata"/><Relationship Id="rId21" Type="http://schemas.openxmlformats.org/officeDocument/2006/relationships/slide" Target="slides/slide13.xml"/><Relationship Id="rId43" Type="http://schemas.openxmlformats.org/officeDocument/2006/relationships/font" Target="fonts/CenturyGothic-regular.fntdata"/><Relationship Id="rId24" Type="http://schemas.openxmlformats.org/officeDocument/2006/relationships/slide" Target="slides/slide16.xml"/><Relationship Id="rId46" Type="http://schemas.openxmlformats.org/officeDocument/2006/relationships/font" Target="fonts/CenturyGothic-boldItalic.fntdata"/><Relationship Id="rId23" Type="http://schemas.openxmlformats.org/officeDocument/2006/relationships/slide" Target="slides/slide15.xml"/><Relationship Id="rId45" Type="http://schemas.openxmlformats.org/officeDocument/2006/relationships/font" Target="fonts/CenturyGothic-italic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47" Type="http://customschemas.google.com/relationships/presentationmetadata" Target="metadata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font" Target="fonts/Raleway-regular.fntdata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font" Target="fonts/Raleway-italic.fntdata"/><Relationship Id="rId10" Type="http://schemas.openxmlformats.org/officeDocument/2006/relationships/slide" Target="slides/slide2.xml"/><Relationship Id="rId32" Type="http://schemas.openxmlformats.org/officeDocument/2006/relationships/font" Target="fonts/Raleway-bold.fntdata"/><Relationship Id="rId13" Type="http://schemas.openxmlformats.org/officeDocument/2006/relationships/slide" Target="slides/slide5.xml"/><Relationship Id="rId35" Type="http://schemas.openxmlformats.org/officeDocument/2006/relationships/font" Target="fonts/Montserrat-regular.fntdata"/><Relationship Id="rId12" Type="http://schemas.openxmlformats.org/officeDocument/2006/relationships/slide" Target="slides/slide4.xml"/><Relationship Id="rId34" Type="http://schemas.openxmlformats.org/officeDocument/2006/relationships/font" Target="fonts/Raleway-boldItalic.fntdata"/><Relationship Id="rId15" Type="http://schemas.openxmlformats.org/officeDocument/2006/relationships/slide" Target="slides/slide7.xml"/><Relationship Id="rId37" Type="http://schemas.openxmlformats.org/officeDocument/2006/relationships/font" Target="fonts/Montserrat-italic.fntdata"/><Relationship Id="rId14" Type="http://schemas.openxmlformats.org/officeDocument/2006/relationships/slide" Target="slides/slide6.xml"/><Relationship Id="rId36" Type="http://schemas.openxmlformats.org/officeDocument/2006/relationships/font" Target="fonts/Montserrat-bold.fntdata"/><Relationship Id="rId17" Type="http://schemas.openxmlformats.org/officeDocument/2006/relationships/slide" Target="slides/slide9.xml"/><Relationship Id="rId39" Type="http://schemas.openxmlformats.org/officeDocument/2006/relationships/font" Target="fonts/MontserratMedium-regular.fntdata"/><Relationship Id="rId16" Type="http://schemas.openxmlformats.org/officeDocument/2006/relationships/slide" Target="slides/slide8.xml"/><Relationship Id="rId38" Type="http://schemas.openxmlformats.org/officeDocument/2006/relationships/font" Target="fonts/Montserrat-boldItalic.fntdata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" name="Google Shape;14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3" name="Google Shape;213;p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fea0d98feb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gfea0d98feb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2" name="Google Shape;222;gfea0d98feb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ebad93417a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gebad93417a_0_14:notes"/>
          <p:cNvSpPr/>
          <p:nvPr>
            <p:ph idx="2" type="sldImg"/>
          </p:nvPr>
        </p:nvSpPr>
        <p:spPr>
          <a:xfrm>
            <a:off x="686514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08f0bd20c9_0_1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g108f0bd20c9_0_125:notes"/>
          <p:cNvSpPr/>
          <p:nvPr>
            <p:ph idx="2" type="sldImg"/>
          </p:nvPr>
        </p:nvSpPr>
        <p:spPr>
          <a:xfrm>
            <a:off x="686514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08f0bd20c9_0_1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g108f0bd20c9_0_132:notes"/>
          <p:cNvSpPr/>
          <p:nvPr>
            <p:ph idx="2" type="sldImg"/>
          </p:nvPr>
        </p:nvSpPr>
        <p:spPr>
          <a:xfrm>
            <a:off x="686514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08f0bd20c9_0_1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3" name="Google Shape;253;g108f0bd20c9_0_139:notes"/>
          <p:cNvSpPr/>
          <p:nvPr>
            <p:ph idx="2" type="sldImg"/>
          </p:nvPr>
        </p:nvSpPr>
        <p:spPr>
          <a:xfrm>
            <a:off x="686514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08f0bd20c9_0_1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1" name="Google Shape;261;g108f0bd20c9_0_146:notes"/>
          <p:cNvSpPr/>
          <p:nvPr>
            <p:ph idx="2" type="sldImg"/>
          </p:nvPr>
        </p:nvSpPr>
        <p:spPr>
          <a:xfrm>
            <a:off x="686514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08f0bd20c9_0_1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9" name="Google Shape;269;g108f0bd20c9_0_153:notes"/>
          <p:cNvSpPr/>
          <p:nvPr>
            <p:ph idx="2" type="sldImg"/>
          </p:nvPr>
        </p:nvSpPr>
        <p:spPr>
          <a:xfrm>
            <a:off x="686514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fea0d98fe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7" name="Google Shape;277;gfea0d98feb_0_0:notes"/>
          <p:cNvSpPr/>
          <p:nvPr>
            <p:ph idx="2" type="sldImg"/>
          </p:nvPr>
        </p:nvSpPr>
        <p:spPr>
          <a:xfrm>
            <a:off x="686514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8f0bd20c9_0_2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4" name="Google Shape;284;g108f0bd20c9_0_202:notes"/>
          <p:cNvSpPr/>
          <p:nvPr>
            <p:ph idx="2" type="sldImg"/>
          </p:nvPr>
        </p:nvSpPr>
        <p:spPr>
          <a:xfrm>
            <a:off x="686514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00f126c8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endParaRPr/>
          </a:p>
        </p:txBody>
      </p:sp>
      <p:sp>
        <p:nvSpPr>
          <p:cNvPr id="148" name="Google Shape;148;ge00f126c8d_0_0:notes"/>
          <p:cNvSpPr/>
          <p:nvPr>
            <p:ph idx="2" type="sldImg"/>
          </p:nvPr>
        </p:nvSpPr>
        <p:spPr>
          <a:xfrm>
            <a:off x="686514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2c710dd064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1" name="Google Shape;291;g22c710dd064_0_2:notes"/>
          <p:cNvSpPr/>
          <p:nvPr>
            <p:ph idx="2" type="sldImg"/>
          </p:nvPr>
        </p:nvSpPr>
        <p:spPr>
          <a:xfrm>
            <a:off x="686514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ed54915e0c_0_2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Many people don’t realize that there is an electric application for every class of trucks 4-8 and the extent that the automakers are leaning into EV. </a:t>
            </a:r>
            <a:endParaRPr/>
          </a:p>
        </p:txBody>
      </p:sp>
      <p:sp>
        <p:nvSpPr>
          <p:cNvPr id="298" name="Google Shape;298;ged54915e0c_0_2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ed54915e0c_0_4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8" name="Google Shape;308;ged54915e0c_0_404:notes"/>
          <p:cNvSpPr/>
          <p:nvPr>
            <p:ph idx="2" type="sldImg"/>
          </p:nvPr>
        </p:nvSpPr>
        <p:spPr>
          <a:xfrm>
            <a:off x="686514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d54915e0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ed54915e0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" name="Google Shape;157;ged54915e0c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ed54915e0c_0_5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" name="Google Shape;163;ged54915e0c_0_513:notes"/>
          <p:cNvSpPr/>
          <p:nvPr>
            <p:ph idx="2" type="sldImg"/>
          </p:nvPr>
        </p:nvSpPr>
        <p:spPr>
          <a:xfrm>
            <a:off x="686514" y="1143000"/>
            <a:ext cx="5484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004b6606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ge004b6606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1" name="Google Shape;171;ge004b66066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08f0bd20c9_0_4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g108f0bd20c9_0_4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" name="Google Shape;178;g108f0bd20c9_0_4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6" name="Google Shape;186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95" name="Google Shape;19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fea0d98feb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gfea0d98feb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5" name="Google Shape;205;gfea0d98feb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/>
          <p:nvPr>
            <p:ph idx="2" type="pic"/>
          </p:nvPr>
        </p:nvSpPr>
        <p:spPr>
          <a:xfrm>
            <a:off x="-128299" y="-101823"/>
            <a:ext cx="24634249" cy="1250337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7" name="Google Shape;17;p28"/>
          <p:cNvSpPr txBox="1"/>
          <p:nvPr>
            <p:ph type="ctrTitle"/>
          </p:nvPr>
        </p:nvSpPr>
        <p:spPr>
          <a:xfrm>
            <a:off x="-128298" y="1620210"/>
            <a:ext cx="16418166" cy="230832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b" bIns="548625" lIns="1828800" spcFirstLastPara="1" rIns="274300" wrap="square" tIns="6400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8"/>
          <p:cNvSpPr txBox="1"/>
          <p:nvPr>
            <p:ph idx="1" type="subTitle"/>
          </p:nvPr>
        </p:nvSpPr>
        <p:spPr>
          <a:xfrm>
            <a:off x="1923800" y="4578029"/>
            <a:ext cx="15684930" cy="12741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i="1" sz="4000"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9"/>
          <p:cNvSpPr txBox="1"/>
          <p:nvPr>
            <p:ph type="title"/>
          </p:nvPr>
        </p:nvSpPr>
        <p:spPr>
          <a:xfrm>
            <a:off x="1679140" y="914400"/>
            <a:ext cx="7862426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9"/>
          <p:cNvSpPr txBox="1"/>
          <p:nvPr>
            <p:ph idx="1" type="body"/>
          </p:nvPr>
        </p:nvSpPr>
        <p:spPr>
          <a:xfrm>
            <a:off x="10363677" y="1974851"/>
            <a:ext cx="12341186" cy="9747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6350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400"/>
              <a:buChar char="•"/>
              <a:defRPr sz="6400"/>
            </a:lvl1pPr>
            <a:lvl2pPr indent="-5842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600"/>
              <a:buChar char="•"/>
              <a:defRPr sz="5600"/>
            </a:lvl2pPr>
            <a:lvl3pPr indent="-533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482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4pPr>
            <a:lvl5pPr indent="-482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5pPr>
            <a:lvl6pPr indent="-482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6pPr>
            <a:lvl7pPr indent="-482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7pPr>
            <a:lvl8pPr indent="-482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8pPr>
            <a:lvl9pPr indent="-482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9pPr>
          </a:lstStyle>
          <a:p/>
        </p:txBody>
      </p:sp>
      <p:sp>
        <p:nvSpPr>
          <p:cNvPr id="50" name="Google Shape;50;p39"/>
          <p:cNvSpPr txBox="1"/>
          <p:nvPr>
            <p:ph idx="2" type="body"/>
          </p:nvPr>
        </p:nvSpPr>
        <p:spPr>
          <a:xfrm>
            <a:off x="1679140" y="4114800"/>
            <a:ext cx="7862426" cy="76231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1"/>
          <p:cNvSpPr txBox="1"/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1"/>
          <p:cNvSpPr txBox="1"/>
          <p:nvPr>
            <p:ph idx="1" type="body"/>
          </p:nvPr>
        </p:nvSpPr>
        <p:spPr>
          <a:xfrm rot="5400000">
            <a:off x="7837488" y="-2510274"/>
            <a:ext cx="8702676" cy="210257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2"/>
          <p:cNvSpPr txBox="1"/>
          <p:nvPr>
            <p:ph type="title"/>
          </p:nvPr>
        </p:nvSpPr>
        <p:spPr>
          <a:xfrm rot="5400000">
            <a:off x="14261634" y="3913873"/>
            <a:ext cx="11623676" cy="52564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2"/>
          <p:cNvSpPr txBox="1"/>
          <p:nvPr>
            <p:ph idx="1" type="body"/>
          </p:nvPr>
        </p:nvSpPr>
        <p:spPr>
          <a:xfrm rot="5400000">
            <a:off x="3596411" y="-1190198"/>
            <a:ext cx="11623676" cy="1546457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08f0bd20c9_0_422"/>
          <p:cNvSpPr txBox="1"/>
          <p:nvPr>
            <p:ph type="title"/>
          </p:nvPr>
        </p:nvSpPr>
        <p:spPr>
          <a:xfrm>
            <a:off x="1675965" y="730253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08f0bd20c9_0_428"/>
          <p:cNvSpPr txBox="1"/>
          <p:nvPr>
            <p:ph type="title"/>
          </p:nvPr>
        </p:nvSpPr>
        <p:spPr>
          <a:xfrm>
            <a:off x="1675965" y="730253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8"/>
              <a:buFont typeface="Arial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g108f0bd20c9_0_428"/>
          <p:cNvSpPr txBox="1"/>
          <p:nvPr>
            <p:ph idx="1" type="body"/>
          </p:nvPr>
        </p:nvSpPr>
        <p:spPr>
          <a:xfrm>
            <a:off x="1675965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08f0bd20c9_0_424"/>
          <p:cNvSpPr/>
          <p:nvPr>
            <p:ph idx="2" type="pic"/>
          </p:nvPr>
        </p:nvSpPr>
        <p:spPr>
          <a:xfrm>
            <a:off x="-128299" y="-101823"/>
            <a:ext cx="24634200" cy="125034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0" name="Google Shape;70;g108f0bd20c9_0_424"/>
          <p:cNvSpPr txBox="1"/>
          <p:nvPr>
            <p:ph type="ctrTitle"/>
          </p:nvPr>
        </p:nvSpPr>
        <p:spPr>
          <a:xfrm>
            <a:off x="-128297" y="1620466"/>
            <a:ext cx="16418100" cy="230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b" bIns="548625" lIns="1828800" spcFirstLastPara="1" rIns="274300" wrap="square" tIns="64007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998"/>
              <a:buFont typeface="Arial"/>
              <a:buNone/>
              <a:defRPr sz="7998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g108f0bd20c9_0_424"/>
          <p:cNvSpPr txBox="1"/>
          <p:nvPr>
            <p:ph idx="1" type="subTitle"/>
          </p:nvPr>
        </p:nvSpPr>
        <p:spPr>
          <a:xfrm>
            <a:off x="1923801" y="4578030"/>
            <a:ext cx="15684900" cy="12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999"/>
              <a:buNone/>
              <a:defRPr i="1" sz="3999"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99"/>
              <a:buNone/>
              <a:defRPr sz="3999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None/>
              <a:defRPr sz="3599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sz="3199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sz="3199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sz="3199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sz="3199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sz="3199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sz="3199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08f0bd20c9_0_431"/>
          <p:cNvSpPr txBox="1"/>
          <p:nvPr>
            <p:ph type="title"/>
          </p:nvPr>
        </p:nvSpPr>
        <p:spPr>
          <a:xfrm>
            <a:off x="1663267" y="3419479"/>
            <a:ext cx="21025800" cy="5705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998"/>
              <a:buFont typeface="Arial"/>
              <a:buNone/>
              <a:defRPr sz="79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g108f0bd20c9_0_431"/>
          <p:cNvSpPr txBox="1"/>
          <p:nvPr>
            <p:ph idx="1" type="body"/>
          </p:nvPr>
        </p:nvSpPr>
        <p:spPr>
          <a:xfrm>
            <a:off x="1663267" y="9178929"/>
            <a:ext cx="21025800" cy="30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88888"/>
              </a:buClr>
              <a:buSzPts val="4799"/>
              <a:buNone/>
              <a:defRPr sz="4799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999"/>
              <a:buNone/>
              <a:defRPr sz="3999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599"/>
              <a:buNone/>
              <a:defRPr sz="3599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199"/>
              <a:buNone/>
              <a:defRPr sz="3199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199"/>
              <a:buNone/>
              <a:defRPr sz="3199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199"/>
              <a:buNone/>
              <a:defRPr sz="3199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199"/>
              <a:buNone/>
              <a:defRPr sz="3199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199"/>
              <a:buNone/>
              <a:defRPr sz="3199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199"/>
              <a:buNone/>
              <a:defRPr sz="3199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08f0bd20c9_0_434"/>
          <p:cNvSpPr txBox="1"/>
          <p:nvPr>
            <p:ph type="title"/>
          </p:nvPr>
        </p:nvSpPr>
        <p:spPr>
          <a:xfrm>
            <a:off x="1675965" y="730253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8"/>
              <a:buFont typeface="Arial"/>
              <a:buNone/>
              <a:defRPr cap="small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g108f0bd20c9_0_434"/>
          <p:cNvSpPr txBox="1"/>
          <p:nvPr>
            <p:ph idx="1" type="body"/>
          </p:nvPr>
        </p:nvSpPr>
        <p:spPr>
          <a:xfrm>
            <a:off x="12341185" y="3651250"/>
            <a:ext cx="103605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8f0bd20c9_0_437"/>
          <p:cNvSpPr txBox="1"/>
          <p:nvPr>
            <p:ph type="title"/>
          </p:nvPr>
        </p:nvSpPr>
        <p:spPr>
          <a:xfrm>
            <a:off x="1679139" y="730253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g108f0bd20c9_0_437"/>
          <p:cNvSpPr txBox="1"/>
          <p:nvPr>
            <p:ph idx="1" type="body"/>
          </p:nvPr>
        </p:nvSpPr>
        <p:spPr>
          <a:xfrm>
            <a:off x="1679139" y="3362326"/>
            <a:ext cx="10312800" cy="164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182825" spcFirstLastPara="1" rIns="182825" wrap="square" tIns="914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799"/>
              <a:buNone/>
              <a:defRPr b="1" sz="4799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99"/>
              <a:buNone/>
              <a:defRPr b="1" sz="3999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None/>
              <a:defRPr b="1" sz="3599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b="1" sz="3199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b="1" sz="3199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b="1" sz="3199"/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b="1" sz="3199"/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b="1" sz="3199"/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b="1" sz="3199"/>
            </a:lvl9pPr>
          </a:lstStyle>
          <a:p/>
        </p:txBody>
      </p:sp>
      <p:sp>
        <p:nvSpPr>
          <p:cNvPr id="81" name="Google Shape;81;g108f0bd20c9_0_437"/>
          <p:cNvSpPr txBox="1"/>
          <p:nvPr>
            <p:ph idx="2" type="body"/>
          </p:nvPr>
        </p:nvSpPr>
        <p:spPr>
          <a:xfrm>
            <a:off x="1679139" y="5010150"/>
            <a:ext cx="10312800" cy="73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g108f0bd20c9_0_437"/>
          <p:cNvSpPr txBox="1"/>
          <p:nvPr>
            <p:ph idx="3" type="body"/>
          </p:nvPr>
        </p:nvSpPr>
        <p:spPr>
          <a:xfrm>
            <a:off x="12341186" y="3362326"/>
            <a:ext cx="10363800" cy="164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182825" spcFirstLastPara="1" rIns="182825" wrap="square" tIns="914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799"/>
              <a:buNone/>
              <a:defRPr b="1" sz="4799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99"/>
              <a:buNone/>
              <a:defRPr b="1" sz="3999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None/>
              <a:defRPr b="1" sz="3599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b="1" sz="3199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b="1" sz="3199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b="1" sz="3199"/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b="1" sz="3199"/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b="1" sz="3199"/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b="1" sz="3199"/>
            </a:lvl9pPr>
          </a:lstStyle>
          <a:p/>
        </p:txBody>
      </p:sp>
      <p:sp>
        <p:nvSpPr>
          <p:cNvPr id="83" name="Google Shape;83;g108f0bd20c9_0_437"/>
          <p:cNvSpPr txBox="1"/>
          <p:nvPr>
            <p:ph idx="4" type="body"/>
          </p:nvPr>
        </p:nvSpPr>
        <p:spPr>
          <a:xfrm>
            <a:off x="12341186" y="5010150"/>
            <a:ext cx="10363800" cy="73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1"/>
          <p:cNvSpPr txBox="1"/>
          <p:nvPr>
            <p:ph type="title"/>
          </p:nvPr>
        </p:nvSpPr>
        <p:spPr>
          <a:xfrm>
            <a:off x="1679139" y="730251"/>
            <a:ext cx="21025723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1"/>
          <p:cNvSpPr txBox="1"/>
          <p:nvPr>
            <p:ph idx="1" type="body"/>
          </p:nvPr>
        </p:nvSpPr>
        <p:spPr>
          <a:xfrm>
            <a:off x="1679139" y="3362326"/>
            <a:ext cx="10312888" cy="16478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182825" spcFirstLastPara="1" rIns="182825" wrap="square" tIns="914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9pPr>
          </a:lstStyle>
          <a:p/>
        </p:txBody>
      </p:sp>
      <p:sp>
        <p:nvSpPr>
          <p:cNvPr id="22" name="Google Shape;22;p31"/>
          <p:cNvSpPr txBox="1"/>
          <p:nvPr>
            <p:ph idx="2" type="body"/>
          </p:nvPr>
        </p:nvSpPr>
        <p:spPr>
          <a:xfrm>
            <a:off x="1679139" y="5010150"/>
            <a:ext cx="10312888" cy="73691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31"/>
          <p:cNvSpPr txBox="1"/>
          <p:nvPr>
            <p:ph idx="3" type="body"/>
          </p:nvPr>
        </p:nvSpPr>
        <p:spPr>
          <a:xfrm>
            <a:off x="12341186" y="3362326"/>
            <a:ext cx="10363676" cy="16478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182825" spcFirstLastPara="1" rIns="182825" wrap="square" tIns="914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9pPr>
          </a:lstStyle>
          <a:p/>
        </p:txBody>
      </p:sp>
      <p:sp>
        <p:nvSpPr>
          <p:cNvPr id="24" name="Google Shape;24;p31"/>
          <p:cNvSpPr txBox="1"/>
          <p:nvPr>
            <p:ph idx="4" type="body"/>
          </p:nvPr>
        </p:nvSpPr>
        <p:spPr>
          <a:xfrm>
            <a:off x="12341186" y="5010150"/>
            <a:ext cx="10363676" cy="73691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08f0bd20c9_0_444"/>
          <p:cNvSpPr txBox="1"/>
          <p:nvPr>
            <p:ph type="title"/>
          </p:nvPr>
        </p:nvSpPr>
        <p:spPr>
          <a:xfrm>
            <a:off x="1679142" y="914400"/>
            <a:ext cx="78624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8"/>
              <a:buFont typeface="Arial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g108f0bd20c9_0_444"/>
          <p:cNvSpPr txBox="1"/>
          <p:nvPr>
            <p:ph idx="1" type="body"/>
          </p:nvPr>
        </p:nvSpPr>
        <p:spPr>
          <a:xfrm>
            <a:off x="10363677" y="1974853"/>
            <a:ext cx="12341100" cy="9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634873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398"/>
              <a:buChar char="•"/>
              <a:defRPr sz="6398"/>
            </a:lvl1pPr>
            <a:lvl2pPr indent="-584136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599"/>
              <a:buChar char="•"/>
              <a:defRPr sz="5599"/>
            </a:lvl2pPr>
            <a:lvl3pPr indent="-533336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799"/>
              <a:buChar char="•"/>
              <a:defRPr sz="4799"/>
            </a:lvl3pPr>
            <a:lvl4pPr indent="-482536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99"/>
              <a:buChar char="•"/>
              <a:defRPr sz="3999"/>
            </a:lvl4pPr>
            <a:lvl5pPr indent="-482536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99"/>
              <a:buChar char="•"/>
              <a:defRPr sz="3999"/>
            </a:lvl5pPr>
            <a:lvl6pPr indent="-482536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99"/>
              <a:buChar char="•"/>
              <a:defRPr sz="3999"/>
            </a:lvl6pPr>
            <a:lvl7pPr indent="-482536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99"/>
              <a:buChar char="•"/>
              <a:defRPr sz="3999"/>
            </a:lvl7pPr>
            <a:lvl8pPr indent="-482536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99"/>
              <a:buChar char="•"/>
              <a:defRPr sz="3999"/>
            </a:lvl8pPr>
            <a:lvl9pPr indent="-482536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99"/>
              <a:buChar char="•"/>
              <a:defRPr sz="3999"/>
            </a:lvl9pPr>
          </a:lstStyle>
          <a:p/>
        </p:txBody>
      </p:sp>
      <p:sp>
        <p:nvSpPr>
          <p:cNvPr id="88" name="Google Shape;88;g108f0bd20c9_0_444"/>
          <p:cNvSpPr txBox="1"/>
          <p:nvPr>
            <p:ph idx="2" type="body"/>
          </p:nvPr>
        </p:nvSpPr>
        <p:spPr>
          <a:xfrm>
            <a:off x="1679142" y="4114800"/>
            <a:ext cx="7862400" cy="76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sz="3199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99"/>
              <a:buNone/>
              <a:defRPr sz="2799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None/>
              <a:defRPr sz="2399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08f0bd20c9_0_448"/>
          <p:cNvSpPr txBox="1"/>
          <p:nvPr>
            <p:ph type="title"/>
          </p:nvPr>
        </p:nvSpPr>
        <p:spPr>
          <a:xfrm>
            <a:off x="1679142" y="914400"/>
            <a:ext cx="78624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8"/>
              <a:buFont typeface="Arial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g108f0bd20c9_0_448"/>
          <p:cNvSpPr/>
          <p:nvPr>
            <p:ph idx="2" type="pic"/>
          </p:nvPr>
        </p:nvSpPr>
        <p:spPr>
          <a:xfrm>
            <a:off x="10363677" y="1974853"/>
            <a:ext cx="12341100" cy="97473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g108f0bd20c9_0_448"/>
          <p:cNvSpPr txBox="1"/>
          <p:nvPr>
            <p:ph idx="1" type="body"/>
          </p:nvPr>
        </p:nvSpPr>
        <p:spPr>
          <a:xfrm>
            <a:off x="1679142" y="4114800"/>
            <a:ext cx="7862400" cy="76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sz="3199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99"/>
              <a:buNone/>
              <a:defRPr sz="2799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None/>
              <a:defRPr sz="2399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08f0bd20c9_0_452"/>
          <p:cNvSpPr txBox="1"/>
          <p:nvPr>
            <p:ph type="title"/>
          </p:nvPr>
        </p:nvSpPr>
        <p:spPr>
          <a:xfrm>
            <a:off x="1675965" y="730253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108f0bd20c9_0_452"/>
          <p:cNvSpPr txBox="1"/>
          <p:nvPr>
            <p:ph idx="1" type="body"/>
          </p:nvPr>
        </p:nvSpPr>
        <p:spPr>
          <a:xfrm rot="5400000">
            <a:off x="7837438" y="-2510300"/>
            <a:ext cx="8702700" cy="210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08f0bd20c9_0_455"/>
          <p:cNvSpPr txBox="1"/>
          <p:nvPr>
            <p:ph type="title"/>
          </p:nvPr>
        </p:nvSpPr>
        <p:spPr>
          <a:xfrm rot="5400000">
            <a:off x="14261638" y="3914000"/>
            <a:ext cx="11623800" cy="52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108f0bd20c9_0_455"/>
          <p:cNvSpPr txBox="1"/>
          <p:nvPr>
            <p:ph idx="1" type="body"/>
          </p:nvPr>
        </p:nvSpPr>
        <p:spPr>
          <a:xfrm rot="5400000">
            <a:off x="3596284" y="-1190200"/>
            <a:ext cx="11623800" cy="15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08f0bd20c9_0_175"/>
          <p:cNvSpPr txBox="1"/>
          <p:nvPr>
            <p:ph type="title"/>
          </p:nvPr>
        </p:nvSpPr>
        <p:spPr>
          <a:xfrm>
            <a:off x="1675965" y="730252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775" lIns="365575" spcFirstLastPara="1" rIns="365575" wrap="square" tIns="1827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Montserrat Medium"/>
              <a:buNone/>
              <a:defRPr cap="small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7" name="Google Shape;107;g108f0bd20c9_0_175"/>
          <p:cNvSpPr txBox="1"/>
          <p:nvPr>
            <p:ph idx="1" type="body"/>
          </p:nvPr>
        </p:nvSpPr>
        <p:spPr>
          <a:xfrm>
            <a:off x="12341185" y="3651250"/>
            <a:ext cx="103605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75" lIns="365575" spcFirstLastPara="1" rIns="365575" wrap="square" tIns="182775">
            <a:normAutofit/>
          </a:bodyPr>
          <a:lstStyle>
            <a:lvl1pPr indent="-4572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1pPr>
            <a:lvl2pPr indent="-4572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2pPr>
            <a:lvl3pPr indent="-4572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3pPr>
            <a:lvl4pPr indent="-4572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4pPr>
            <a:lvl5pPr indent="-4572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5pPr>
            <a:lvl6pPr indent="-4572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indent="-4572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indent="-4572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indent="-4572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08f0bd20c9_0_173"/>
          <p:cNvSpPr txBox="1"/>
          <p:nvPr>
            <p:ph type="title"/>
          </p:nvPr>
        </p:nvSpPr>
        <p:spPr>
          <a:xfrm>
            <a:off x="1675965" y="730252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775" lIns="365575" spcFirstLastPara="1" rIns="365575" wrap="square" tIns="1827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08f0bd20c9_0_166"/>
          <p:cNvSpPr txBox="1"/>
          <p:nvPr>
            <p:ph type="title"/>
          </p:nvPr>
        </p:nvSpPr>
        <p:spPr>
          <a:xfrm>
            <a:off x="1675965" y="730252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775" lIns="365575" spcFirstLastPara="1" rIns="365575" wrap="square" tIns="1827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Montserrat Medium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2" name="Google Shape;112;g108f0bd20c9_0_166"/>
          <p:cNvSpPr txBox="1"/>
          <p:nvPr>
            <p:ph idx="1" type="body"/>
          </p:nvPr>
        </p:nvSpPr>
        <p:spPr>
          <a:xfrm>
            <a:off x="1675965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75" lIns="365575" spcFirstLastPara="1" rIns="365575" wrap="square" tIns="182775">
            <a:normAutofit/>
          </a:bodyPr>
          <a:lstStyle>
            <a:lvl1pPr indent="-4572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1pPr>
            <a:lvl2pPr indent="-4572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2pPr>
            <a:lvl3pPr indent="-4572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3pPr>
            <a:lvl4pPr indent="-4572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4pPr>
            <a:lvl5pPr indent="-4572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5pPr>
            <a:lvl6pPr indent="-4572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indent="-4572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indent="-4572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indent="-4572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08f0bd20c9_0_169"/>
          <p:cNvSpPr txBox="1"/>
          <p:nvPr>
            <p:ph type="title"/>
          </p:nvPr>
        </p:nvSpPr>
        <p:spPr>
          <a:xfrm>
            <a:off x="1679141" y="914400"/>
            <a:ext cx="78624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775" lIns="365575" spcFirstLastPara="1" rIns="365575" wrap="square" tIns="1827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Montserrat Medium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5" name="Google Shape;115;g108f0bd20c9_0_169"/>
          <p:cNvSpPr txBox="1"/>
          <p:nvPr>
            <p:ph idx="1" type="body"/>
          </p:nvPr>
        </p:nvSpPr>
        <p:spPr>
          <a:xfrm>
            <a:off x="10363676" y="1974852"/>
            <a:ext cx="12341100" cy="9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75" lIns="365575" spcFirstLastPara="1" rIns="365575" wrap="square" tIns="182775">
            <a:normAutofit/>
          </a:bodyPr>
          <a:lstStyle>
            <a:lvl1pPr indent="-6350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400"/>
              <a:buChar char="•"/>
              <a:defRPr sz="6400"/>
            </a:lvl1pPr>
            <a:lvl2pPr indent="-5842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600"/>
              <a:buChar char="•"/>
              <a:defRPr sz="5600"/>
            </a:lvl2pPr>
            <a:lvl3pPr indent="-533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482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4pPr>
            <a:lvl5pPr indent="-482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5pPr>
            <a:lvl6pPr indent="-482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6pPr>
            <a:lvl7pPr indent="-482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7pPr>
            <a:lvl8pPr indent="-482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8pPr>
            <a:lvl9pPr indent="-482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9pPr>
          </a:lstStyle>
          <a:p/>
        </p:txBody>
      </p:sp>
      <p:sp>
        <p:nvSpPr>
          <p:cNvPr id="116" name="Google Shape;116;g108f0bd20c9_0_169"/>
          <p:cNvSpPr txBox="1"/>
          <p:nvPr>
            <p:ph idx="2" type="body"/>
          </p:nvPr>
        </p:nvSpPr>
        <p:spPr>
          <a:xfrm>
            <a:off x="1679141" y="4114800"/>
            <a:ext cx="7862400" cy="76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75" lIns="365575" spcFirstLastPara="1" rIns="365575" wrap="square" tIns="1827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08f0bd20c9_0_178"/>
          <p:cNvSpPr/>
          <p:nvPr>
            <p:ph idx="2" type="pic"/>
          </p:nvPr>
        </p:nvSpPr>
        <p:spPr>
          <a:xfrm>
            <a:off x="-128299" y="-101824"/>
            <a:ext cx="24634200" cy="125034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9" name="Google Shape;119;g108f0bd20c9_0_178"/>
          <p:cNvSpPr txBox="1"/>
          <p:nvPr>
            <p:ph type="ctrTitle"/>
          </p:nvPr>
        </p:nvSpPr>
        <p:spPr>
          <a:xfrm>
            <a:off x="-128299" y="419882"/>
            <a:ext cx="16418100" cy="35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b" bIns="1097050" lIns="3656975" spcFirstLastPara="1" rIns="548500" wrap="square" tIns="1279925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 Medium"/>
              <a:buNone/>
              <a:defRPr sz="80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0" name="Google Shape;120;g108f0bd20c9_0_178"/>
          <p:cNvSpPr txBox="1"/>
          <p:nvPr>
            <p:ph idx="1" type="subTitle"/>
          </p:nvPr>
        </p:nvSpPr>
        <p:spPr>
          <a:xfrm>
            <a:off x="1923801" y="4578030"/>
            <a:ext cx="15684900" cy="12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75" lIns="365575" spcFirstLastPara="1" rIns="365575" wrap="square" tIns="182775">
            <a:normAutofit/>
          </a:bodyPr>
          <a:lstStyle>
            <a:lvl1pPr lv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i="1" sz="4000"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/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9"/>
          <p:cNvSpPr txBox="1"/>
          <p:nvPr>
            <p:ph idx="1" type="body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08f0bd20c9_0_182"/>
          <p:cNvSpPr txBox="1"/>
          <p:nvPr>
            <p:ph type="title"/>
          </p:nvPr>
        </p:nvSpPr>
        <p:spPr>
          <a:xfrm>
            <a:off x="1663267" y="3419478"/>
            <a:ext cx="21025800" cy="57054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775" lIns="365575" spcFirstLastPara="1" rIns="365575" wrap="square" tIns="1827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Montserrat Medium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3" name="Google Shape;123;g108f0bd20c9_0_182"/>
          <p:cNvSpPr txBox="1"/>
          <p:nvPr>
            <p:ph idx="1" type="body"/>
          </p:nvPr>
        </p:nvSpPr>
        <p:spPr>
          <a:xfrm>
            <a:off x="1663267" y="9178928"/>
            <a:ext cx="21025800" cy="30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75" lIns="365575" spcFirstLastPara="1" rIns="365575" wrap="square" tIns="1827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 sz="4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08f0bd20c9_0_185"/>
          <p:cNvSpPr txBox="1"/>
          <p:nvPr>
            <p:ph type="title"/>
          </p:nvPr>
        </p:nvSpPr>
        <p:spPr>
          <a:xfrm>
            <a:off x="1679139" y="730252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775" lIns="365575" spcFirstLastPara="1" rIns="365575" wrap="square" tIns="1827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6" name="Google Shape;126;g108f0bd20c9_0_185"/>
          <p:cNvSpPr txBox="1"/>
          <p:nvPr>
            <p:ph idx="1" type="body"/>
          </p:nvPr>
        </p:nvSpPr>
        <p:spPr>
          <a:xfrm>
            <a:off x="1679139" y="3362326"/>
            <a:ext cx="10312800" cy="16479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775" lIns="365575" spcFirstLastPara="1" rIns="365575" wrap="square" tIns="1827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9pPr>
          </a:lstStyle>
          <a:p/>
        </p:txBody>
      </p:sp>
      <p:sp>
        <p:nvSpPr>
          <p:cNvPr id="127" name="Google Shape;127;g108f0bd20c9_0_185"/>
          <p:cNvSpPr txBox="1"/>
          <p:nvPr>
            <p:ph idx="2" type="body"/>
          </p:nvPr>
        </p:nvSpPr>
        <p:spPr>
          <a:xfrm>
            <a:off x="1679139" y="5010150"/>
            <a:ext cx="10312800" cy="73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75" lIns="365575" spcFirstLastPara="1" rIns="365575" wrap="square" tIns="182775">
            <a:normAutofit/>
          </a:bodyPr>
          <a:lstStyle>
            <a:lvl1pPr indent="-4572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1pPr>
            <a:lvl2pPr indent="-4572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2pPr>
            <a:lvl3pPr indent="-4572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3pPr>
            <a:lvl4pPr indent="-4572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4pPr>
            <a:lvl5pPr indent="-4572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5pPr>
            <a:lvl6pPr indent="-4572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indent="-4572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indent="-4572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indent="-4572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/>
        </p:txBody>
      </p:sp>
      <p:sp>
        <p:nvSpPr>
          <p:cNvPr id="128" name="Google Shape;128;g108f0bd20c9_0_185"/>
          <p:cNvSpPr txBox="1"/>
          <p:nvPr>
            <p:ph idx="3" type="body"/>
          </p:nvPr>
        </p:nvSpPr>
        <p:spPr>
          <a:xfrm>
            <a:off x="12341185" y="3362326"/>
            <a:ext cx="10363800" cy="16479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775" lIns="365575" spcFirstLastPara="1" rIns="365575" wrap="square" tIns="1827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9pPr>
          </a:lstStyle>
          <a:p/>
        </p:txBody>
      </p:sp>
      <p:sp>
        <p:nvSpPr>
          <p:cNvPr id="129" name="Google Shape;129;g108f0bd20c9_0_185"/>
          <p:cNvSpPr txBox="1"/>
          <p:nvPr>
            <p:ph idx="4" type="body"/>
          </p:nvPr>
        </p:nvSpPr>
        <p:spPr>
          <a:xfrm>
            <a:off x="12341185" y="5010150"/>
            <a:ext cx="10363800" cy="73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75" lIns="365575" spcFirstLastPara="1" rIns="365575" wrap="square" tIns="182775">
            <a:normAutofit/>
          </a:bodyPr>
          <a:lstStyle>
            <a:lvl1pPr indent="-4572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1pPr>
            <a:lvl2pPr indent="-4572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2pPr>
            <a:lvl3pPr indent="-4572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3pPr>
            <a:lvl4pPr indent="-4572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4pPr>
            <a:lvl5pPr indent="-4572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5pPr>
            <a:lvl6pPr indent="-4572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indent="-4572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indent="-4572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indent="-4572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08f0bd20c9_0_192"/>
          <p:cNvSpPr txBox="1"/>
          <p:nvPr>
            <p:ph type="title"/>
          </p:nvPr>
        </p:nvSpPr>
        <p:spPr>
          <a:xfrm>
            <a:off x="1679141" y="914400"/>
            <a:ext cx="78624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775" lIns="365575" spcFirstLastPara="1" rIns="365575" wrap="square" tIns="1827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Montserrat Medium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3" name="Google Shape;133;g108f0bd20c9_0_192"/>
          <p:cNvSpPr/>
          <p:nvPr>
            <p:ph idx="2" type="pic"/>
          </p:nvPr>
        </p:nvSpPr>
        <p:spPr>
          <a:xfrm>
            <a:off x="10363676" y="1974852"/>
            <a:ext cx="12341100" cy="97473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g108f0bd20c9_0_192"/>
          <p:cNvSpPr txBox="1"/>
          <p:nvPr>
            <p:ph idx="1" type="body"/>
          </p:nvPr>
        </p:nvSpPr>
        <p:spPr>
          <a:xfrm>
            <a:off x="1679141" y="4114800"/>
            <a:ext cx="7862400" cy="76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75" lIns="365575" spcFirstLastPara="1" rIns="365575" wrap="square" tIns="1827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08f0bd20c9_0_196"/>
          <p:cNvSpPr txBox="1"/>
          <p:nvPr>
            <p:ph type="title"/>
          </p:nvPr>
        </p:nvSpPr>
        <p:spPr>
          <a:xfrm>
            <a:off x="1675965" y="730252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775" lIns="365575" spcFirstLastPara="1" rIns="365575" wrap="square" tIns="1827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7" name="Google Shape;137;g108f0bd20c9_0_196"/>
          <p:cNvSpPr txBox="1"/>
          <p:nvPr>
            <p:ph idx="1" type="body"/>
          </p:nvPr>
        </p:nvSpPr>
        <p:spPr>
          <a:xfrm rot="5400000">
            <a:off x="7837439" y="-2510300"/>
            <a:ext cx="8702700" cy="210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75" lIns="365575" spcFirstLastPara="1" rIns="365575" wrap="square" tIns="182775">
            <a:normAutofit/>
          </a:bodyPr>
          <a:lstStyle>
            <a:lvl1pPr indent="-4572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1pPr>
            <a:lvl2pPr indent="-4572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2pPr>
            <a:lvl3pPr indent="-4572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3pPr>
            <a:lvl4pPr indent="-4572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4pPr>
            <a:lvl5pPr indent="-4572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5pPr>
            <a:lvl6pPr indent="-4572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indent="-4572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indent="-4572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indent="-4572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08f0bd20c9_0_199"/>
          <p:cNvSpPr txBox="1"/>
          <p:nvPr>
            <p:ph type="title"/>
          </p:nvPr>
        </p:nvSpPr>
        <p:spPr>
          <a:xfrm rot="5400000">
            <a:off x="14261636" y="3914000"/>
            <a:ext cx="11623800" cy="52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775" lIns="365575" spcFirstLastPara="1" rIns="365575" wrap="square" tIns="1827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0" name="Google Shape;140;g108f0bd20c9_0_199"/>
          <p:cNvSpPr txBox="1"/>
          <p:nvPr>
            <p:ph idx="1" type="body"/>
          </p:nvPr>
        </p:nvSpPr>
        <p:spPr>
          <a:xfrm rot="5400000">
            <a:off x="3596284" y="-1190200"/>
            <a:ext cx="11623800" cy="15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75" lIns="365575" spcFirstLastPara="1" rIns="365575" wrap="square" tIns="182775">
            <a:normAutofit/>
          </a:bodyPr>
          <a:lstStyle>
            <a:lvl1pPr indent="-4572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1pPr>
            <a:lvl2pPr indent="-4572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2pPr>
            <a:lvl3pPr indent="-4572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3pPr>
            <a:lvl4pPr indent="-4572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4pPr>
            <a:lvl5pPr indent="-4572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5pPr>
            <a:lvl6pPr indent="-4572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indent="-4572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indent="-4572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indent="-4572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0"/>
          <p:cNvSpPr txBox="1"/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cap="small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0"/>
          <p:cNvSpPr txBox="1"/>
          <p:nvPr>
            <p:ph idx="1" type="body"/>
          </p:nvPr>
        </p:nvSpPr>
        <p:spPr>
          <a:xfrm>
            <a:off x="12341185" y="3651250"/>
            <a:ext cx="10360501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7"/>
          <p:cNvSpPr txBox="1"/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wo Content">
  <p:cSld name="2_Two Conte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/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cap="small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4"/>
          <p:cNvSpPr txBox="1"/>
          <p:nvPr>
            <p:ph idx="1" type="body"/>
          </p:nvPr>
        </p:nvSpPr>
        <p:spPr>
          <a:xfrm>
            <a:off x="12341185" y="3651250"/>
            <a:ext cx="10360501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wo Content">
  <p:cSld name="3_Two Conte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5"/>
          <p:cNvSpPr txBox="1"/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cap="small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5"/>
          <p:cNvSpPr txBox="1"/>
          <p:nvPr>
            <p:ph idx="1" type="body"/>
          </p:nvPr>
        </p:nvSpPr>
        <p:spPr>
          <a:xfrm>
            <a:off x="12341185" y="3651250"/>
            <a:ext cx="10360501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0"/>
          <p:cNvSpPr txBox="1"/>
          <p:nvPr>
            <p:ph type="title"/>
          </p:nvPr>
        </p:nvSpPr>
        <p:spPr>
          <a:xfrm>
            <a:off x="1679140" y="914400"/>
            <a:ext cx="7862426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0"/>
          <p:cNvSpPr/>
          <p:nvPr>
            <p:ph idx="2" type="pic"/>
          </p:nvPr>
        </p:nvSpPr>
        <p:spPr>
          <a:xfrm>
            <a:off x="10363677" y="1974851"/>
            <a:ext cx="12341186" cy="974725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40"/>
          <p:cNvSpPr txBox="1"/>
          <p:nvPr>
            <p:ph idx="1" type="body"/>
          </p:nvPr>
        </p:nvSpPr>
        <p:spPr>
          <a:xfrm>
            <a:off x="1679140" y="4114800"/>
            <a:ext cx="7862426" cy="76231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6"/>
          <p:cNvSpPr txBox="1"/>
          <p:nvPr>
            <p:ph type="title"/>
          </p:nvPr>
        </p:nvSpPr>
        <p:spPr>
          <a:xfrm>
            <a:off x="1663267" y="3419477"/>
            <a:ext cx="21025723" cy="5705474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6"/>
          <p:cNvSpPr txBox="1"/>
          <p:nvPr>
            <p:ph idx="1" type="body"/>
          </p:nvPr>
        </p:nvSpPr>
        <p:spPr>
          <a:xfrm>
            <a:off x="1663267" y="9178927"/>
            <a:ext cx="21025723" cy="30003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 sz="4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5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/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b="0" i="0" sz="6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7"/>
          <p:cNvSpPr txBox="1"/>
          <p:nvPr>
            <p:ph idx="1" type="body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5080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7"/>
          <p:cNvSpPr txBox="1"/>
          <p:nvPr/>
        </p:nvSpPr>
        <p:spPr>
          <a:xfrm>
            <a:off x="23160609" y="391697"/>
            <a:ext cx="861450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fld id="{00000000-1234-1234-1234-123412341234}" type="slidenum"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7"/>
          <p:cNvSpPr/>
          <p:nvPr/>
        </p:nvSpPr>
        <p:spPr>
          <a:xfrm>
            <a:off x="-125507" y="12353927"/>
            <a:ext cx="24587800" cy="157543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00" lIns="182825" spcFirstLastPara="1" rIns="18282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ACE logo-ppt-template-03.png" id="14" name="Google Shape;14;p2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8150855" y="12515142"/>
            <a:ext cx="6311438" cy="120085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08f0bd20c9_0_416"/>
          <p:cNvSpPr txBox="1"/>
          <p:nvPr>
            <p:ph type="title"/>
          </p:nvPr>
        </p:nvSpPr>
        <p:spPr>
          <a:xfrm>
            <a:off x="1675965" y="730253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8"/>
              <a:buFont typeface="Arial"/>
              <a:buNone/>
              <a:defRPr b="0" i="0" sz="639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g108f0bd20c9_0_416"/>
          <p:cNvSpPr txBox="1"/>
          <p:nvPr>
            <p:ph idx="1" type="body"/>
          </p:nvPr>
        </p:nvSpPr>
        <p:spPr>
          <a:xfrm>
            <a:off x="1675965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507936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399"/>
              <a:buFont typeface="Arial"/>
              <a:buChar char="•"/>
              <a:defRPr b="0" i="0" sz="43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82536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99"/>
              <a:buFont typeface="Arial"/>
              <a:buChar char="•"/>
              <a:defRPr b="0" i="0" sz="39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57136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b="0" i="0" sz="35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31736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b="0" i="0" sz="31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31736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b="0" i="0" sz="31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57136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b="0" i="0" sz="35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57136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b="0" i="0" sz="35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57136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b="0" i="0" sz="35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57136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b="0" i="0" sz="35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g108f0bd20c9_0_416"/>
          <p:cNvSpPr txBox="1"/>
          <p:nvPr/>
        </p:nvSpPr>
        <p:spPr>
          <a:xfrm>
            <a:off x="23160613" y="391698"/>
            <a:ext cx="861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182775" spcFirstLastPara="1" rIns="182775" wrap="square" tIns="913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fld id="{00000000-1234-1234-1234-123412341234}" type="slidenum">
              <a:rPr b="0" i="0" lang="en-US" sz="31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g108f0bd20c9_0_416"/>
          <p:cNvSpPr/>
          <p:nvPr/>
        </p:nvSpPr>
        <p:spPr>
          <a:xfrm>
            <a:off x="-125507" y="12353929"/>
            <a:ext cx="24587700" cy="1575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375" lIns="182775" spcFirstLastPara="1" rIns="182775" wrap="square" tIns="91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ACE logo-ppt-template-03.png" id="62" name="Google Shape;62;g108f0bd20c9_0_41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8150856" y="12515143"/>
            <a:ext cx="6311438" cy="120085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08f0bd20c9_0_160"/>
          <p:cNvSpPr txBox="1"/>
          <p:nvPr>
            <p:ph type="title"/>
          </p:nvPr>
        </p:nvSpPr>
        <p:spPr>
          <a:xfrm>
            <a:off x="1675965" y="730252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775" lIns="365575" spcFirstLastPara="1" rIns="365575" wrap="square" tIns="1827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Montserrat Medium"/>
              <a:buNone/>
              <a:defRPr b="0" i="0" sz="64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g108f0bd20c9_0_160"/>
          <p:cNvSpPr txBox="1"/>
          <p:nvPr>
            <p:ph idx="1" type="body"/>
          </p:nvPr>
        </p:nvSpPr>
        <p:spPr>
          <a:xfrm>
            <a:off x="1675965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75" lIns="365575" spcFirstLastPara="1" rIns="365575" wrap="square" tIns="182775">
            <a:normAutofit/>
          </a:bodyPr>
          <a:lstStyle>
            <a:lvl1pPr indent="-5080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b="0" i="0" sz="4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g108f0bd20c9_0_160"/>
          <p:cNvSpPr txBox="1"/>
          <p:nvPr/>
        </p:nvSpPr>
        <p:spPr>
          <a:xfrm>
            <a:off x="23160611" y="391698"/>
            <a:ext cx="861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182775" spcFirstLastPara="1" rIns="182775" wrap="square" tIns="913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fld id="{00000000-1234-1234-1234-123412341234}" type="slidenum">
              <a:rPr b="0" i="0" lang="en-US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g108f0bd20c9_0_160"/>
          <p:cNvSpPr/>
          <p:nvPr/>
        </p:nvSpPr>
        <p:spPr>
          <a:xfrm>
            <a:off x="-125507" y="12353928"/>
            <a:ext cx="24587700" cy="1575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375" lIns="182775" spcFirstLastPara="1" rIns="182775" wrap="square" tIns="91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ACE logo-ppt-template-03.png" id="104" name="Google Shape;104;g108f0bd20c9_0_16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8150856" y="12515142"/>
            <a:ext cx="6311438" cy="120054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afdc.energy.gov/vehicles/electric_emissions.html" TargetMode="External"/><Relationship Id="rId4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pluginamerica.org/learn/guide/" TargetMode="External"/><Relationship Id="rId4" Type="http://schemas.openxmlformats.org/officeDocument/2006/relationships/hyperlink" Target="https://pluginamerica.org/learn/guide/" TargetMode="External"/><Relationship Id="rId5" Type="http://schemas.openxmlformats.org/officeDocument/2006/relationships/image" Target="../media/image24.png"/><Relationship Id="rId6" Type="http://schemas.openxmlformats.org/officeDocument/2006/relationships/image" Target="../media/image15.png"/><Relationship Id="rId7" Type="http://schemas.openxmlformats.org/officeDocument/2006/relationships/image" Target="../media/image28.png"/><Relationship Id="rId8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plugstar.com/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hyperlink" Target="https://www.plugshare.com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fueleconomy.gov/feg/taxcenter.shtml" TargetMode="External"/><Relationship Id="rId4" Type="http://schemas.openxmlformats.org/officeDocument/2006/relationships/hyperlink" Target="https://www.irs.gov/credits-deductions/used-clean-vehicle-credit" TargetMode="External"/><Relationship Id="rId5" Type="http://schemas.openxmlformats.org/officeDocument/2006/relationships/hyperlink" Target="https://afdc.energy.gov/laws/10513" TargetMode="External"/><Relationship Id="rId6" Type="http://schemas.openxmlformats.org/officeDocument/2006/relationships/hyperlink" Target="https://afdc.energy.gov/fuels/laws/ELEC?state=fl" TargetMode="External"/><Relationship Id="rId7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info.drawdownga.org/how-to-switch-to-an-electric-car-in-georgia" TargetMode="External"/><Relationship Id="rId4" Type="http://schemas.openxmlformats.org/officeDocument/2006/relationships/hyperlink" Target="https://plugstar.com/" TargetMode="External"/><Relationship Id="rId5" Type="http://schemas.openxmlformats.org/officeDocument/2006/relationships/hyperlink" Target="https://fueleconomy.gov/" TargetMode="External"/><Relationship Id="rId6" Type="http://schemas.openxmlformats.org/officeDocument/2006/relationships/hyperlink" Target="https://driveelectricearthday.org/" TargetMode="External"/><Relationship Id="rId7" Type="http://schemas.openxmlformats.org/officeDocument/2006/relationships/hyperlink" Target="https://driveelectricweek.org/" TargetMode="External"/><Relationship Id="rId8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Relationship Id="rId5" Type="http://schemas.openxmlformats.org/officeDocument/2006/relationships/image" Target="../media/image19.jpg"/><Relationship Id="rId6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Relationship Id="rId4" Type="http://schemas.openxmlformats.org/officeDocument/2006/relationships/image" Target="../media/image31.png"/><Relationship Id="rId9" Type="http://schemas.openxmlformats.org/officeDocument/2006/relationships/image" Target="../media/image27.png"/><Relationship Id="rId5" Type="http://schemas.openxmlformats.org/officeDocument/2006/relationships/image" Target="../media/image23.png"/><Relationship Id="rId6" Type="http://schemas.openxmlformats.org/officeDocument/2006/relationships/image" Target="../media/image33.png"/><Relationship Id="rId7" Type="http://schemas.openxmlformats.org/officeDocument/2006/relationships/image" Target="../media/image22.png"/><Relationship Id="rId8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ucsusa.org/clean-vehicles/vehicles-air-pollution-and-human-health#.WgS2t3eGNmB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hyperlink" Target="https://advocacy.consumerreports.org/wp-content/uploads/2020/10/EV-TCO-Overall-Fact-Sheet-FINAL-3.pdf" TargetMode="External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bls.gov/regions/midwest/data/averageenergyprices_selectedareas_table.htm" TargetMode="External"/><Relationship Id="rId10" Type="http://schemas.openxmlformats.org/officeDocument/2006/relationships/hyperlink" Target="https://www.bls.gov/regions/midwest/data/averageenergyprices_selectedareas_table.htm" TargetMode="External"/><Relationship Id="rId13" Type="http://schemas.openxmlformats.org/officeDocument/2006/relationships/hyperlink" Target="https://www.bls.gov/regions/midwest/data/averageenergyprices_selectedareas_table.htm" TargetMode="External"/><Relationship Id="rId12" Type="http://schemas.openxmlformats.org/officeDocument/2006/relationships/hyperlink" Target="https://www.bls.gov/regions/midwest/data/averageenergyprices_selectedareas_table.htm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bls.gov/regions/midwest/data/averageenergyprices_selectedareas_table.htm" TargetMode="External"/><Relationship Id="rId4" Type="http://schemas.openxmlformats.org/officeDocument/2006/relationships/hyperlink" Target="https://www.energy.gov/eere/vehicles/articles/fotw-1177-march-15-2021-preliminary-data-show-average-fuel-economy-new-light#:~:text=Preliminary%20data%20for%20EPA's%202020,miles%20per%20gallon%20(MPG)." TargetMode="External"/><Relationship Id="rId9" Type="http://schemas.openxmlformats.org/officeDocument/2006/relationships/hyperlink" Target="https://www.bls.gov/regions/midwest/data/averageenergyprices_selectedareas_table.htm" TargetMode="External"/><Relationship Id="rId15" Type="http://schemas.openxmlformats.org/officeDocument/2006/relationships/hyperlink" Target="https://www.bls.gov/regions/midwest/data/averageenergyprices_selectedareas_table.htm" TargetMode="External"/><Relationship Id="rId14" Type="http://schemas.openxmlformats.org/officeDocument/2006/relationships/hyperlink" Target="https://www.bls.gov/regions/midwest/data/averageenergyprices_selectedareas_table.htm" TargetMode="External"/><Relationship Id="rId16" Type="http://schemas.openxmlformats.org/officeDocument/2006/relationships/hyperlink" Target="https://www.bls.gov/regions/midwest/data/averageenergyprices_selectedareas_table.htm" TargetMode="External"/><Relationship Id="rId5" Type="http://schemas.openxmlformats.org/officeDocument/2006/relationships/hyperlink" Target="https://www.bls.gov/regions/midwest/data/averageenergyprices_selectedareas_table.htm" TargetMode="External"/><Relationship Id="rId6" Type="http://schemas.openxmlformats.org/officeDocument/2006/relationships/hyperlink" Target="https://www.bls.gov/regions/midwest/data/averageenergyprices_selectedareas_table.htm" TargetMode="External"/><Relationship Id="rId7" Type="http://schemas.openxmlformats.org/officeDocument/2006/relationships/hyperlink" Target="https://www.bls.gov/regions/midwest/data/averageenergyprices_selectedareas_table.htm" TargetMode="External"/><Relationship Id="rId8" Type="http://schemas.openxmlformats.org/officeDocument/2006/relationships/hyperlink" Target="https://www.bls.gov/regions/midwest/data/averageenergyprices_selectedareas_table.htm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hyperlink" Target="https://www.energy.gov/eere/vehicles/articles/fotw-1220-january-10-2022-model-year-2021-electric-vehicle-longest-range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"/>
          <p:cNvSpPr txBox="1"/>
          <p:nvPr>
            <p:ph type="title"/>
          </p:nvPr>
        </p:nvSpPr>
        <p:spPr>
          <a:xfrm>
            <a:off x="1675964" y="730251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Benefit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: EVs Have Fewer Emissions</a:t>
            </a:r>
            <a:endParaRPr/>
          </a:p>
        </p:txBody>
      </p:sp>
      <p:sp>
        <p:nvSpPr>
          <p:cNvPr id="216" name="Google Shape;216;p7"/>
          <p:cNvSpPr txBox="1"/>
          <p:nvPr>
            <p:ph idx="1" type="body"/>
          </p:nvPr>
        </p:nvSpPr>
        <p:spPr>
          <a:xfrm>
            <a:off x="807800" y="4439475"/>
            <a:ext cx="6728100" cy="7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407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</a:pPr>
            <a:r>
              <a:rPr lang="en-US" sz="4070">
                <a:latin typeface="Century Gothic"/>
                <a:ea typeface="Century Gothic"/>
                <a:cs typeface="Century Gothic"/>
                <a:sym typeface="Century Gothic"/>
              </a:rPr>
              <a:t>In GA, the average EV produces only 2,480 lbs. of CO</a:t>
            </a:r>
            <a:r>
              <a:rPr baseline="-25000" lang="en-US" sz="4070"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US" sz="4070">
                <a:latin typeface="Century Gothic"/>
                <a:ea typeface="Century Gothic"/>
                <a:cs typeface="Century Gothic"/>
                <a:sym typeface="Century Gothic"/>
              </a:rPr>
              <a:t>e per year, compared to 12,594 lbs. by gasoline powered vehicles.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" name="Google Shape;217;p7"/>
          <p:cNvSpPr txBox="1"/>
          <p:nvPr/>
        </p:nvSpPr>
        <p:spPr>
          <a:xfrm>
            <a:off x="483751" y="11414175"/>
            <a:ext cx="8927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lang="en-US" sz="2400" u="sng">
                <a:solidFill>
                  <a:schemeClr val="hlink"/>
                </a:solidFill>
                <a:hlinkClick r:id="rId3"/>
              </a:rPr>
              <a:t>Department of Energy Alternative Fuels Data Center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8300" y="3533751"/>
            <a:ext cx="15640050" cy="725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fea0d98feb_0_14"/>
          <p:cNvSpPr txBox="1"/>
          <p:nvPr>
            <p:ph type="title"/>
          </p:nvPr>
        </p:nvSpPr>
        <p:spPr>
          <a:xfrm>
            <a:off x="1028701" y="711201"/>
            <a:ext cx="216762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</a:pPr>
            <a:r>
              <a:rPr lang="en-US" cap="small">
                <a:latin typeface="Montserrat"/>
                <a:ea typeface="Montserrat"/>
                <a:cs typeface="Montserrat"/>
                <a:sym typeface="Montserrat"/>
              </a:rPr>
              <a:t>Models To Meet Your Needs</a:t>
            </a:r>
            <a:endParaRPr cap="small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gfea0d98feb_0_14"/>
          <p:cNvSpPr txBox="1"/>
          <p:nvPr/>
        </p:nvSpPr>
        <p:spPr>
          <a:xfrm>
            <a:off x="1028700" y="10814850"/>
            <a:ext cx="5928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en-US" sz="24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3"/>
              </a:rPr>
              <a:t>Source: Plug In America EV Guide 202</a:t>
            </a:r>
            <a:r>
              <a:rPr lang="en-US" sz="24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3</a:t>
            </a:r>
            <a:endParaRPr i="0" sz="2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6" name="Google Shape;226;gfea0d98feb_0_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5275" y="2653326"/>
            <a:ext cx="1301115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fea0d98feb_0_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2900" y="5999489"/>
            <a:ext cx="1291590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fea0d98feb_0_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61950" y="9238001"/>
            <a:ext cx="320040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fea0d98feb_0_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188825" y="9228475"/>
            <a:ext cx="3238500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bad93417a_0_14"/>
          <p:cNvSpPr txBox="1"/>
          <p:nvPr>
            <p:ph type="title"/>
          </p:nvPr>
        </p:nvSpPr>
        <p:spPr>
          <a:xfrm>
            <a:off x="1397364" y="758101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775" lIns="365575" spcFirstLastPara="1" rIns="365575" wrap="square" tIns="182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Montserrat Medium"/>
              <a:buNone/>
            </a:pPr>
            <a:r>
              <a:rPr lang="en-US" sz="6700">
                <a:latin typeface="Montserrat"/>
                <a:ea typeface="Montserrat"/>
                <a:cs typeface="Montserrat"/>
                <a:sym typeface="Montserrat"/>
              </a:rPr>
              <a:t>How to Browse EV models?   PlugStar website</a:t>
            </a:r>
            <a:endParaRPr sz="6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gebad93417a_0_14"/>
          <p:cNvSpPr txBox="1"/>
          <p:nvPr>
            <p:ph idx="1" type="body"/>
          </p:nvPr>
        </p:nvSpPr>
        <p:spPr>
          <a:xfrm>
            <a:off x="7009922" y="2506662"/>
            <a:ext cx="103578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75" lIns="365575" spcFirstLastPara="1" rIns="365575" wrap="square" tIns="1827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2800" u="sng">
                <a:solidFill>
                  <a:schemeClr val="hlink"/>
                </a:solidFill>
                <a:hlinkClick r:id="rId3"/>
              </a:rPr>
              <a:t>https://plugstar.com/</a:t>
            </a:r>
            <a:endParaRPr sz="2800"/>
          </a:p>
        </p:txBody>
      </p:sp>
      <p:pic>
        <p:nvPicPr>
          <p:cNvPr id="236" name="Google Shape;236;gebad93417a_0_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9663" y="3690996"/>
            <a:ext cx="16738319" cy="8561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08f0bd20c9_0_125"/>
          <p:cNvSpPr txBox="1"/>
          <p:nvPr>
            <p:ph type="title"/>
          </p:nvPr>
        </p:nvSpPr>
        <p:spPr>
          <a:xfrm>
            <a:off x="1675963" y="213550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75" lIns="365575" spcFirstLastPara="1" rIns="365575" wrap="square" tIns="1827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Montserrat Medium"/>
              <a:buNone/>
            </a:pPr>
            <a:r>
              <a:rPr lang="en-US" sz="6800" cap="small"/>
              <a:t>Charging Your EV</a:t>
            </a:r>
            <a:r>
              <a:rPr lang="en-US" sz="68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6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2" name="Google Shape;242;g108f0bd20c9_0_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1788" y="1854838"/>
            <a:ext cx="15194074" cy="1000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08f0bd20c9_0_132"/>
          <p:cNvSpPr txBox="1"/>
          <p:nvPr>
            <p:ph type="title"/>
          </p:nvPr>
        </p:nvSpPr>
        <p:spPr>
          <a:xfrm>
            <a:off x="1675965" y="730252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775" lIns="365575" spcFirstLastPara="1" rIns="365575" wrap="square" tIns="182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Montserrat Medium"/>
              <a:buNone/>
            </a:pPr>
            <a:r>
              <a:rPr lang="en-US" sz="6800">
                <a:latin typeface="Montserrat"/>
                <a:ea typeface="Montserrat"/>
                <a:cs typeface="Montserrat"/>
                <a:sym typeface="Montserrat"/>
              </a:rPr>
              <a:t>Charging your EV </a:t>
            </a:r>
            <a:endParaRPr sz="6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8" name="Google Shape;248;g108f0bd20c9_0_132"/>
          <p:cNvSpPr txBox="1"/>
          <p:nvPr>
            <p:ph idx="1" type="body"/>
          </p:nvPr>
        </p:nvSpPr>
        <p:spPr>
          <a:xfrm>
            <a:off x="1678701" y="3282954"/>
            <a:ext cx="103578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75" lIns="365575" spcFirstLastPara="1" rIns="365575" wrap="square" tIns="182775">
            <a:norm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"/>
              <a:buChar char="•"/>
            </a:pPr>
            <a:r>
              <a:rPr b="1" lang="en-US">
                <a:latin typeface="Raleway"/>
                <a:ea typeface="Raleway"/>
                <a:cs typeface="Raleway"/>
                <a:sym typeface="Raleway"/>
              </a:rPr>
              <a:t>Level 1 Charging 110V (~1.4kW)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"/>
              <a:buChar char="•"/>
            </a:pPr>
            <a:r>
              <a:rPr b="1" lang="en-US">
                <a:latin typeface="Raleway"/>
                <a:ea typeface="Raleway"/>
                <a:cs typeface="Raleway"/>
                <a:sym typeface="Raleway"/>
              </a:rPr>
              <a:t>3-5 miles per hour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1778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t/>
            </a:r>
            <a:endParaRPr sz="2800"/>
          </a:p>
        </p:txBody>
      </p:sp>
      <p:pic>
        <p:nvPicPr>
          <p:cNvPr id="249" name="Google Shape;249;g108f0bd20c9_0_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8710" y="6857995"/>
            <a:ext cx="4811561" cy="265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108f0bd20c9_0_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41149" y="3381378"/>
            <a:ext cx="9085726" cy="5865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08f0bd20c9_0_139"/>
          <p:cNvSpPr txBox="1"/>
          <p:nvPr>
            <p:ph type="title"/>
          </p:nvPr>
        </p:nvSpPr>
        <p:spPr>
          <a:xfrm>
            <a:off x="1675965" y="730252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775" lIns="365575" spcFirstLastPara="1" rIns="365575" wrap="square" tIns="182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Montserrat Medium"/>
              <a:buNone/>
            </a:pPr>
            <a:r>
              <a:rPr lang="en-US" sz="6800"/>
              <a:t>Charging your EV </a:t>
            </a:r>
            <a:endParaRPr sz="6800"/>
          </a:p>
        </p:txBody>
      </p:sp>
      <p:sp>
        <p:nvSpPr>
          <p:cNvPr id="256" name="Google Shape;256;g108f0bd20c9_0_139"/>
          <p:cNvSpPr txBox="1"/>
          <p:nvPr>
            <p:ph idx="1" type="body"/>
          </p:nvPr>
        </p:nvSpPr>
        <p:spPr>
          <a:xfrm>
            <a:off x="1678701" y="3282954"/>
            <a:ext cx="103578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75" lIns="365575" spcFirstLastPara="1" rIns="365575" wrap="square" tIns="182775">
            <a:norm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"/>
              <a:buChar char="•"/>
            </a:pPr>
            <a:r>
              <a:rPr b="1" lang="en-US">
                <a:latin typeface="Raleway"/>
                <a:ea typeface="Raleway"/>
                <a:cs typeface="Raleway"/>
                <a:sym typeface="Raleway"/>
              </a:rPr>
              <a:t>Level 2 Charging 220V (7-19kW)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"/>
              <a:buChar char="•"/>
            </a:pPr>
            <a:r>
              <a:rPr b="1" lang="en-US">
                <a:latin typeface="Raleway"/>
                <a:ea typeface="Raleway"/>
                <a:cs typeface="Raleway"/>
                <a:sym typeface="Raleway"/>
              </a:rPr>
              <a:t>25-60 miles per hour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t/>
            </a:r>
            <a:endParaRPr sz="2800"/>
          </a:p>
        </p:txBody>
      </p:sp>
      <p:pic>
        <p:nvPicPr>
          <p:cNvPr id="257" name="Google Shape;257;g108f0bd20c9_0_1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8556" y="5934080"/>
            <a:ext cx="8678091" cy="478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108f0bd20c9_0_1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29834" y="1568984"/>
            <a:ext cx="7675787" cy="10413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08f0bd20c9_0_146"/>
          <p:cNvSpPr txBox="1"/>
          <p:nvPr>
            <p:ph type="title"/>
          </p:nvPr>
        </p:nvSpPr>
        <p:spPr>
          <a:xfrm>
            <a:off x="1675965" y="730252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775" lIns="365575" spcFirstLastPara="1" rIns="365575" wrap="square" tIns="182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Montserrat Medium"/>
              <a:buNone/>
            </a:pPr>
            <a:r>
              <a:rPr lang="en-US" sz="6800"/>
              <a:t>Charging your EV </a:t>
            </a:r>
            <a:endParaRPr sz="6800"/>
          </a:p>
        </p:txBody>
      </p:sp>
      <p:sp>
        <p:nvSpPr>
          <p:cNvPr id="264" name="Google Shape;264;g108f0bd20c9_0_146"/>
          <p:cNvSpPr txBox="1"/>
          <p:nvPr>
            <p:ph idx="1" type="body"/>
          </p:nvPr>
        </p:nvSpPr>
        <p:spPr>
          <a:xfrm>
            <a:off x="1678701" y="3282954"/>
            <a:ext cx="103578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75" lIns="365575" spcFirstLastPara="1" rIns="365575" wrap="square" tIns="182775">
            <a:norm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"/>
              <a:buChar char="•"/>
            </a:pPr>
            <a:r>
              <a:rPr b="1" lang="en-US">
                <a:latin typeface="Raleway"/>
                <a:ea typeface="Raleway"/>
                <a:cs typeface="Raleway"/>
                <a:sym typeface="Raleway"/>
              </a:rPr>
              <a:t>DC Fast Charging (50- 350kW)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"/>
              <a:buChar char="•"/>
            </a:pPr>
            <a:r>
              <a:rPr b="1" lang="en-US">
                <a:latin typeface="Raleway"/>
                <a:ea typeface="Raleway"/>
                <a:cs typeface="Raleway"/>
                <a:sym typeface="Raleway"/>
              </a:rPr>
              <a:t>Up to 80% battery capacity per half hour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t/>
            </a:r>
            <a:endParaRPr sz="2800"/>
          </a:p>
        </p:txBody>
      </p:sp>
      <p:pic>
        <p:nvPicPr>
          <p:cNvPr id="265" name="Google Shape;265;g108f0bd20c9_0_146"/>
          <p:cNvPicPr preferRelativeResize="0"/>
          <p:nvPr/>
        </p:nvPicPr>
        <p:blipFill rotWithShape="1">
          <a:blip r:embed="rId3">
            <a:alphaModFix/>
          </a:blip>
          <a:srcRect b="0" l="0" r="30929" t="0"/>
          <a:stretch/>
        </p:blipFill>
        <p:spPr>
          <a:xfrm>
            <a:off x="3854100" y="6568556"/>
            <a:ext cx="5961079" cy="500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108f0bd20c9_0_1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51142" y="364838"/>
            <a:ext cx="8233171" cy="1137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08f0bd20c9_0_153"/>
          <p:cNvSpPr txBox="1"/>
          <p:nvPr>
            <p:ph type="title"/>
          </p:nvPr>
        </p:nvSpPr>
        <p:spPr>
          <a:xfrm>
            <a:off x="1675965" y="730252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775" lIns="365575" spcFirstLastPara="1" rIns="365575" wrap="square" tIns="182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Montserrat Medium"/>
              <a:buNone/>
            </a:pPr>
            <a:r>
              <a:rPr lang="en-US" sz="6800"/>
              <a:t>Charging Your EV</a:t>
            </a:r>
            <a:endParaRPr sz="6800"/>
          </a:p>
        </p:txBody>
      </p:sp>
      <p:pic>
        <p:nvPicPr>
          <p:cNvPr id="272" name="Google Shape;272;g108f0bd20c9_0_15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3706" l="67535" r="-7078" t="10319"/>
          <a:stretch/>
        </p:blipFill>
        <p:spPr>
          <a:xfrm>
            <a:off x="3272050" y="7824700"/>
            <a:ext cx="3211200" cy="4380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3" name="Google Shape;273;g108f0bd20c9_0_1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26219" y="3381378"/>
            <a:ext cx="11472730" cy="717045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108f0bd20c9_0_153"/>
          <p:cNvSpPr/>
          <p:nvPr/>
        </p:nvSpPr>
        <p:spPr>
          <a:xfrm>
            <a:off x="2210812" y="4254412"/>
            <a:ext cx="8152800" cy="35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182825" spcFirstLastPara="1" rIns="18282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Tesla Charging</a:t>
            </a:r>
            <a:endParaRPr i="0" sz="28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aleway"/>
              <a:buChar char="•"/>
            </a:pPr>
            <a:r>
              <a:rPr b="1" i="0" lang="en-US" sz="4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Level 1</a:t>
            </a:r>
            <a:endParaRPr i="0" sz="28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aleway"/>
              <a:buChar char="•"/>
            </a:pPr>
            <a:r>
              <a:rPr b="1" i="0" lang="en-US" sz="4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Level 2</a:t>
            </a:r>
            <a:endParaRPr i="0" sz="28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aleway"/>
              <a:buChar char="•"/>
            </a:pPr>
            <a:r>
              <a:rPr b="1" i="0" lang="en-US" sz="4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Supercharging</a:t>
            </a:r>
            <a:endParaRPr i="0" sz="28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fea0d98feb_0_0"/>
          <p:cNvSpPr txBox="1"/>
          <p:nvPr>
            <p:ph type="title"/>
          </p:nvPr>
        </p:nvSpPr>
        <p:spPr>
          <a:xfrm>
            <a:off x="1675965" y="730252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775" lIns="365575" spcFirstLastPara="1" rIns="365575" wrap="square" tIns="182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Montserrat Medium"/>
              <a:buNone/>
            </a:pPr>
            <a:r>
              <a:rPr lang="en-US" sz="6800"/>
              <a:t>How</a:t>
            </a:r>
            <a:r>
              <a:rPr lang="en-US" sz="6800"/>
              <a:t> To Find EV Charging </a:t>
            </a:r>
            <a:endParaRPr sz="6800"/>
          </a:p>
        </p:txBody>
      </p:sp>
      <p:pic>
        <p:nvPicPr>
          <p:cNvPr id="280" name="Google Shape;280;gfea0d98fe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4750" y="2684588"/>
            <a:ext cx="15008148" cy="8346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fea0d98feb_0_0"/>
          <p:cNvSpPr txBox="1"/>
          <p:nvPr/>
        </p:nvSpPr>
        <p:spPr>
          <a:xfrm>
            <a:off x="3511825" y="11396875"/>
            <a:ext cx="19083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plugshare.com</a:t>
            </a:r>
            <a:endParaRPr sz="4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08f0bd20c9_0_202"/>
          <p:cNvSpPr txBox="1"/>
          <p:nvPr>
            <p:ph type="title"/>
          </p:nvPr>
        </p:nvSpPr>
        <p:spPr>
          <a:xfrm>
            <a:off x="1675964" y="730251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775" lIns="365575" spcFirstLastPara="1" rIns="365575" wrap="square" tIns="182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Montserrat Medium"/>
              <a:buNone/>
            </a:pPr>
            <a:r>
              <a:rPr lang="en-US" sz="6800">
                <a:latin typeface="Montserrat"/>
                <a:ea typeface="Montserrat"/>
                <a:cs typeface="Montserrat"/>
                <a:sym typeface="Montserrat"/>
              </a:rPr>
              <a:t>IRA Tax Credits and Utility Rebates</a:t>
            </a:r>
            <a:endParaRPr sz="6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g108f0bd20c9_0_202"/>
          <p:cNvSpPr txBox="1"/>
          <p:nvPr>
            <p:ph idx="1" type="body"/>
          </p:nvPr>
        </p:nvSpPr>
        <p:spPr>
          <a:xfrm>
            <a:off x="11782568" y="2505650"/>
            <a:ext cx="115353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75" lIns="365575" spcFirstLastPara="1" rIns="365575" wrap="square" tIns="182775">
            <a:normAutofit lnSpcReduction="10000"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609600" lvl="0" marL="457200" rtl="0" algn="l">
              <a:spcBef>
                <a:spcPts val="0"/>
              </a:spcBef>
              <a:spcAft>
                <a:spcPts val="0"/>
              </a:spcAft>
              <a:buSzPts val="6000"/>
              <a:buFont typeface="Raleway"/>
              <a:buChar char="•"/>
            </a:pPr>
            <a:r>
              <a:rPr lang="en-US" u="sng">
                <a:solidFill>
                  <a:schemeClr val="hlink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  <a:hlinkClick r:id="rId3"/>
              </a:rPr>
              <a:t>Federal EV Tax Credit up to $7,500 for vehicles 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"/>
              <a:buChar char="•"/>
            </a:pPr>
            <a:r>
              <a:rPr lang="en-US" u="sng">
                <a:solidFill>
                  <a:schemeClr val="hlink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  <a:hlinkClick r:id="rId4"/>
              </a:rPr>
              <a:t>Used Clean Vehicle Credit up to $4,000 for vehicles</a:t>
            </a:r>
            <a:endParaRPr>
              <a:solidFill>
                <a:srgbClr val="3C4349"/>
              </a:solidFill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3C4349"/>
              </a:solidFill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"/>
              <a:buChar char="•"/>
            </a:pPr>
            <a:r>
              <a:rPr lang="en-US" u="sng">
                <a:solidFill>
                  <a:schemeClr val="hlink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  <a:hlinkClick r:id="rId5"/>
              </a:rPr>
              <a:t>Alternative Fuel Infrastructure Tax Credit</a:t>
            </a:r>
            <a:r>
              <a:rPr lang="en-US"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(charging stations)</a:t>
            </a:r>
            <a:endParaRPr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leway"/>
              <a:buChar char="•"/>
            </a:pPr>
            <a:r>
              <a:rPr lang="en-US" u="sng">
                <a:solidFill>
                  <a:schemeClr val="hlink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  <a:hlinkClick r:id="rId6"/>
              </a:rPr>
              <a:t>Utilities have rebates</a:t>
            </a:r>
            <a:endParaRPr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88" name="Google Shape;288;g108f0bd20c9_0_20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6692" y="3044428"/>
            <a:ext cx="10166875" cy="7625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e00f126c8d_0_0"/>
          <p:cNvSpPr txBox="1"/>
          <p:nvPr>
            <p:ph type="title"/>
          </p:nvPr>
        </p:nvSpPr>
        <p:spPr>
          <a:xfrm>
            <a:off x="480550" y="1454725"/>
            <a:ext cx="22621799" cy="3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182775" spcFirstLastPara="1" rIns="182775" wrap="square" tIns="913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cap="small">
                <a:latin typeface="Montserrat"/>
                <a:ea typeface="Montserrat"/>
                <a:cs typeface="Montserrat"/>
                <a:sym typeface="Montserrat"/>
              </a:rPr>
              <a:t>Who We Are:   Southern Alliance for Clean Energy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1" name="Google Shape;151;ge00f126c8d_0_0"/>
          <p:cNvSpPr txBox="1"/>
          <p:nvPr>
            <p:ph idx="1" type="body"/>
          </p:nvPr>
        </p:nvSpPr>
        <p:spPr>
          <a:xfrm>
            <a:off x="4476538" y="8966203"/>
            <a:ext cx="27493501" cy="43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182775" spcFirstLastPara="1" rIns="182775" wrap="square" tIns="913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None/>
            </a:pPr>
            <a:r>
              <a:t/>
            </a:r>
            <a:endParaRPr sz="2900"/>
          </a:p>
          <a:p>
            <a:pPr indent="-203200" lvl="0" marL="4699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8800"/>
              <a:buNone/>
            </a:pPr>
            <a:r>
              <a:t/>
            </a:r>
            <a:endParaRPr sz="2900"/>
          </a:p>
        </p:txBody>
      </p:sp>
      <p:pic>
        <p:nvPicPr>
          <p:cNvPr id="152" name="Google Shape;152;ge00f126c8d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5600" y="5441501"/>
            <a:ext cx="12591701" cy="655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e00f126c8d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6922" y="3219802"/>
            <a:ext cx="8969050" cy="2010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2c710dd064_0_2"/>
          <p:cNvSpPr txBox="1"/>
          <p:nvPr>
            <p:ph type="title"/>
          </p:nvPr>
        </p:nvSpPr>
        <p:spPr>
          <a:xfrm>
            <a:off x="1675964" y="730251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775" lIns="365575" spcFirstLastPara="1" rIns="365575" wrap="square" tIns="182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Montserrat Medium"/>
              <a:buNone/>
            </a:pPr>
            <a:r>
              <a:rPr lang="en-US" sz="6800">
                <a:latin typeface="Montserrat"/>
                <a:ea typeface="Montserrat"/>
                <a:cs typeface="Montserrat"/>
                <a:sym typeface="Montserrat"/>
              </a:rPr>
              <a:t>Resources	</a:t>
            </a:r>
            <a:endParaRPr sz="6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4" name="Google Shape;294;g22c710dd064_0_2"/>
          <p:cNvSpPr txBox="1"/>
          <p:nvPr>
            <p:ph idx="1" type="body"/>
          </p:nvPr>
        </p:nvSpPr>
        <p:spPr>
          <a:xfrm>
            <a:off x="12610850" y="3044438"/>
            <a:ext cx="11535300" cy="76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75" lIns="365575" spcFirstLastPara="1" rIns="365575" wrap="square" tIns="18277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09600" lvl="0" marL="457200" rtl="0" algn="l">
              <a:spcBef>
                <a:spcPts val="0"/>
              </a:spcBef>
              <a:spcAft>
                <a:spcPts val="0"/>
              </a:spcAft>
              <a:buSzPts val="6000"/>
              <a:buFont typeface="Raleway"/>
              <a:buChar char="•"/>
            </a:pPr>
            <a:r>
              <a:rPr lang="en-US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3"/>
              </a:rPr>
              <a:t>Drawdown GA EV Toolkit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indent="-609600" lvl="0" marL="457200" rtl="0" algn="l">
              <a:spcBef>
                <a:spcPts val="0"/>
              </a:spcBef>
              <a:spcAft>
                <a:spcPts val="0"/>
              </a:spcAft>
              <a:buSzPts val="6000"/>
              <a:buFont typeface="Raleway"/>
              <a:buChar char="•"/>
            </a:pPr>
            <a:r>
              <a:rPr lang="en-US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Plug In America Plugstar Website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609600" lvl="0" marL="457200" rtl="0" algn="l">
              <a:spcBef>
                <a:spcPts val="0"/>
              </a:spcBef>
              <a:spcAft>
                <a:spcPts val="0"/>
              </a:spcAft>
              <a:buSzPts val="6000"/>
              <a:buFont typeface="Raleway"/>
              <a:buChar char="•"/>
            </a:pPr>
            <a:r>
              <a:rPr lang="en-US" u="sng">
                <a:solidFill>
                  <a:schemeClr val="hlink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  <a:hlinkClick r:id="rId5"/>
              </a:rPr>
              <a:t>EPA Fuel Economy Website</a:t>
            </a:r>
            <a:endParaRPr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-609600" lvl="0" marL="457200" rtl="0" algn="l">
              <a:spcBef>
                <a:spcPts val="0"/>
              </a:spcBef>
              <a:spcAft>
                <a:spcPts val="0"/>
              </a:spcAft>
              <a:buSzPts val="6000"/>
              <a:buFont typeface="Raleway"/>
              <a:buChar char="•"/>
            </a:pPr>
            <a:r>
              <a:rPr lang="en-US" u="sng">
                <a:solidFill>
                  <a:schemeClr val="hlink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  <a:hlinkClick r:id="rId6"/>
              </a:rPr>
              <a:t>Drive Electric Earth Day</a:t>
            </a:r>
            <a:endParaRPr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-609600" lvl="0" marL="457200" rtl="0" algn="l">
              <a:spcBef>
                <a:spcPts val="0"/>
              </a:spcBef>
              <a:spcAft>
                <a:spcPts val="0"/>
              </a:spcAft>
              <a:buSzPts val="6000"/>
              <a:buFont typeface="Raleway"/>
              <a:buChar char="•"/>
            </a:pPr>
            <a:r>
              <a:rPr lang="en-US" u="sng">
                <a:solidFill>
                  <a:schemeClr val="hlink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  <a:hlinkClick r:id="rId7"/>
              </a:rPr>
              <a:t>National Drive Electric Week</a:t>
            </a:r>
            <a:endParaRPr>
              <a:highlight>
                <a:schemeClr val="lt1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</a:endParaRPr>
          </a:p>
        </p:txBody>
      </p:sp>
      <p:pic>
        <p:nvPicPr>
          <p:cNvPr id="295" name="Google Shape;295;g22c710dd064_0_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8660" y="3578113"/>
            <a:ext cx="12098975" cy="6557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54915e0c_0_213"/>
          <p:cNvSpPr txBox="1"/>
          <p:nvPr>
            <p:ph type="title"/>
          </p:nvPr>
        </p:nvSpPr>
        <p:spPr>
          <a:xfrm>
            <a:off x="0" y="246625"/>
            <a:ext cx="23439900" cy="13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Medium"/>
              <a:buNone/>
            </a:pPr>
            <a:r>
              <a:rPr lang="en-US" cap="small">
                <a:latin typeface="Montserrat"/>
                <a:ea typeface="Montserrat"/>
                <a:cs typeface="Montserrat"/>
                <a:sym typeface="Montserrat"/>
              </a:rPr>
              <a:t>Electric School Buses, Transit Buses and Medium-Duty Trucks</a:t>
            </a:r>
            <a:endParaRPr sz="6000"/>
          </a:p>
        </p:txBody>
      </p:sp>
      <p:sp>
        <p:nvSpPr>
          <p:cNvPr id="301" name="Google Shape;301;ged54915e0c_0_213"/>
          <p:cNvSpPr txBox="1"/>
          <p:nvPr/>
        </p:nvSpPr>
        <p:spPr>
          <a:xfrm>
            <a:off x="505661" y="11460552"/>
            <a:ext cx="4054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ged54915e0c_0_213"/>
          <p:cNvPicPr preferRelativeResize="0"/>
          <p:nvPr/>
        </p:nvPicPr>
        <p:blipFill rotWithShape="1">
          <a:blip r:embed="rId3">
            <a:alphaModFix/>
          </a:blip>
          <a:srcRect b="0" l="12045" r="12053" t="0"/>
          <a:stretch/>
        </p:blipFill>
        <p:spPr>
          <a:xfrm>
            <a:off x="5251537" y="6453388"/>
            <a:ext cx="5762325" cy="569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ed54915e0c_0_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2175" y="2186266"/>
            <a:ext cx="6781425" cy="370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ed54915e0c_0_2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05513" y="2968344"/>
            <a:ext cx="4054199" cy="5405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ed54915e0c_0_2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451364" y="5083137"/>
            <a:ext cx="7043661" cy="540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ed54915e0c_0_404"/>
          <p:cNvSpPr txBox="1"/>
          <p:nvPr>
            <p:ph type="title"/>
          </p:nvPr>
        </p:nvSpPr>
        <p:spPr>
          <a:xfrm>
            <a:off x="1678703" y="730252"/>
            <a:ext cx="210201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75" lIns="182775" spcFirstLastPara="1" rIns="182775" wrap="square" tIns="913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Montserrat Medium"/>
              <a:buNone/>
            </a:pPr>
            <a:r>
              <a:rPr lang="en-US" cap="small">
                <a:latin typeface="Montserrat"/>
                <a:ea typeface="Montserrat"/>
                <a:cs typeface="Montserrat"/>
                <a:sym typeface="Montserrat"/>
              </a:rPr>
              <a:t>Questions + Stay Connected </a:t>
            </a:r>
            <a:endParaRPr sz="6800"/>
          </a:p>
        </p:txBody>
      </p:sp>
      <p:pic>
        <p:nvPicPr>
          <p:cNvPr id="311" name="Google Shape;311;ged54915e0c_0_4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20228" y="5644202"/>
            <a:ext cx="5002498" cy="3351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ed54915e0c_0_4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726" y="5688208"/>
            <a:ext cx="5517308" cy="369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ed54915e0c_0_404"/>
          <p:cNvPicPr preferRelativeResize="0"/>
          <p:nvPr/>
        </p:nvPicPr>
        <p:blipFill rotWithShape="1">
          <a:blip r:embed="rId5">
            <a:alphaModFix/>
          </a:blip>
          <a:srcRect b="0" l="0" r="35888" t="0"/>
          <a:stretch/>
        </p:blipFill>
        <p:spPr>
          <a:xfrm>
            <a:off x="7611152" y="5608178"/>
            <a:ext cx="4078638" cy="477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ed54915e0c_0_40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19849" y="8707744"/>
            <a:ext cx="5002498" cy="3351927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ed54915e0c_0_404"/>
          <p:cNvSpPr/>
          <p:nvPr/>
        </p:nvSpPr>
        <p:spPr>
          <a:xfrm>
            <a:off x="999060" y="3237044"/>
            <a:ext cx="130305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375" spcFirstLastPara="1" rIns="913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1297C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ElectrifyTheSouth.org</a:t>
            </a:r>
            <a:endParaRPr b="0" i="0" sz="4800" u="none" cap="none" strike="noStrike">
              <a:solidFill>
                <a:srgbClr val="1297C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i="0" lang="en-US" sz="36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Monthly newsletters, electric vehicle actions, EV blogs for new and established drivers, and more! </a:t>
            </a:r>
            <a:endParaRPr i="0" sz="18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16" name="Google Shape;316;ged54915e0c_0_404"/>
          <p:cNvPicPr preferRelativeResize="0"/>
          <p:nvPr/>
        </p:nvPicPr>
        <p:blipFill rotWithShape="1">
          <a:blip r:embed="rId7">
            <a:alphaModFix/>
          </a:blip>
          <a:srcRect b="0" l="0" r="0" t="19497"/>
          <a:stretch/>
        </p:blipFill>
        <p:spPr>
          <a:xfrm>
            <a:off x="16544733" y="4147424"/>
            <a:ext cx="3339576" cy="854458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ed54915e0c_0_404"/>
          <p:cNvSpPr/>
          <p:nvPr/>
        </p:nvSpPr>
        <p:spPr>
          <a:xfrm>
            <a:off x="12050553" y="3237044"/>
            <a:ext cx="12185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375" spcFirstLastPara="1" rIns="9137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1297C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@ElectrifyTheSouth</a:t>
            </a:r>
            <a:endParaRPr b="0" i="0" sz="4800" u="none" cap="none" strike="noStrike">
              <a:solidFill>
                <a:srgbClr val="1297C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8" name="Google Shape;318;ged54915e0c_0_40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699907" y="7465954"/>
            <a:ext cx="5810206" cy="4602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ed54915e0c_0_40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8394720" y="8189464"/>
            <a:ext cx="5391207" cy="3878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ed54915e0c_0_0"/>
          <p:cNvSpPr txBox="1"/>
          <p:nvPr>
            <p:ph type="title"/>
          </p:nvPr>
        </p:nvSpPr>
        <p:spPr>
          <a:xfrm>
            <a:off x="1675964" y="730251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</a:pPr>
            <a:r>
              <a:rPr lang="en-US" cap="small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ged54915e0c_0_0"/>
          <p:cNvSpPr txBox="1"/>
          <p:nvPr>
            <p:ph idx="1" type="body"/>
          </p:nvPr>
        </p:nvSpPr>
        <p:spPr>
          <a:xfrm>
            <a:off x="3889600" y="2948600"/>
            <a:ext cx="16821000" cy="91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 fontScale="8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b="1" lang="en-US" sz="5100">
                <a:latin typeface="Raleway"/>
                <a:ea typeface="Raleway"/>
                <a:cs typeface="Raleway"/>
                <a:sym typeface="Raleway"/>
              </a:rPr>
              <a:t>EV Ownership 101</a:t>
            </a:r>
            <a:endParaRPr b="1" sz="5100">
              <a:latin typeface="Raleway"/>
              <a:ea typeface="Raleway"/>
              <a:cs typeface="Raleway"/>
              <a:sym typeface="Raleway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5100">
                <a:solidFill>
                  <a:srgbClr val="373E5A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Plug-in Hybrid vs Pure Electric</a:t>
            </a:r>
            <a:endParaRPr sz="5100">
              <a:solidFill>
                <a:srgbClr val="373E5A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5100">
                <a:solidFill>
                  <a:srgbClr val="373E5A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What's it like to drive an EV and benefits</a:t>
            </a:r>
            <a:endParaRPr sz="5100">
              <a:solidFill>
                <a:srgbClr val="373E5A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5100">
                <a:solidFill>
                  <a:srgbClr val="373E5A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What does owning an EV cost</a:t>
            </a:r>
            <a:endParaRPr sz="5100">
              <a:solidFill>
                <a:srgbClr val="373E5A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5100">
                <a:solidFill>
                  <a:srgbClr val="373E5A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How far can EVs go</a:t>
            </a:r>
            <a:endParaRPr sz="5100">
              <a:solidFill>
                <a:srgbClr val="373E5A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5100">
                <a:solidFill>
                  <a:srgbClr val="373E5A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What models are available</a:t>
            </a:r>
            <a:endParaRPr sz="5100">
              <a:solidFill>
                <a:srgbClr val="373E5A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t/>
            </a:r>
            <a:endParaRPr sz="5100">
              <a:solidFill>
                <a:srgbClr val="373E5A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b="1" lang="en-US" sz="5100">
                <a:latin typeface="Raleway"/>
                <a:ea typeface="Raleway"/>
                <a:cs typeface="Raleway"/>
                <a:sym typeface="Raleway"/>
              </a:rPr>
              <a:t>Charging an EV</a:t>
            </a:r>
            <a:endParaRPr b="1" sz="51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-US" sz="5100">
                <a:latin typeface="Raleway"/>
                <a:ea typeface="Raleway"/>
                <a:cs typeface="Raleway"/>
                <a:sym typeface="Raleway"/>
              </a:rPr>
              <a:t>	</a:t>
            </a:r>
            <a:r>
              <a:rPr lang="en-US" sz="5100">
                <a:solidFill>
                  <a:srgbClr val="373E5A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How long does it take to charge?</a:t>
            </a:r>
            <a:endParaRPr sz="5100">
              <a:solidFill>
                <a:srgbClr val="373E5A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-US" sz="5100">
                <a:solidFill>
                  <a:srgbClr val="373E5A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	Where do you find charging?</a:t>
            </a:r>
            <a:endParaRPr sz="5100">
              <a:solidFill>
                <a:srgbClr val="373E5A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t/>
            </a:r>
            <a:endParaRPr sz="51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b="1" lang="en-US" sz="5100">
                <a:latin typeface="Raleway"/>
                <a:ea typeface="Raleway"/>
                <a:cs typeface="Raleway"/>
                <a:sym typeface="Raleway"/>
              </a:rPr>
              <a:t>EV Policies and Programs </a:t>
            </a:r>
            <a:endParaRPr sz="5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d54915e0c_0_513"/>
          <p:cNvSpPr txBox="1"/>
          <p:nvPr>
            <p:ph type="title"/>
          </p:nvPr>
        </p:nvSpPr>
        <p:spPr>
          <a:xfrm>
            <a:off x="1675964" y="730251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775" lIns="365575" spcFirstLastPara="1" rIns="365575" wrap="square" tIns="182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cap="small">
                <a:latin typeface="Montserrat"/>
                <a:ea typeface="Montserrat"/>
                <a:cs typeface="Montserrat"/>
                <a:sym typeface="Montserrat"/>
              </a:rPr>
              <a:t>Why Electric Vehicles (EVs)?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Montserrat Medium"/>
              <a:buNone/>
            </a:pPr>
            <a:r>
              <a:t/>
            </a:r>
            <a:endParaRPr sz="7200"/>
          </a:p>
        </p:txBody>
      </p:sp>
      <p:sp>
        <p:nvSpPr>
          <p:cNvPr id="166" name="Google Shape;166;ged54915e0c_0_513"/>
          <p:cNvSpPr txBox="1"/>
          <p:nvPr>
            <p:ph idx="1" type="body"/>
          </p:nvPr>
        </p:nvSpPr>
        <p:spPr>
          <a:xfrm>
            <a:off x="1046450" y="2638300"/>
            <a:ext cx="20480400" cy="19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775" lIns="365575" spcFirstLastPara="1" rIns="365575" wrap="square" tIns="1827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4200">
                <a:latin typeface="Century Gothic"/>
                <a:ea typeface="Century Gothic"/>
                <a:cs typeface="Century Gothic"/>
                <a:sym typeface="Century Gothic"/>
              </a:rPr>
              <a:t>The transportation sector is now the </a:t>
            </a:r>
            <a:r>
              <a:rPr lang="en-US" sz="42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largest source</a:t>
            </a:r>
            <a:r>
              <a:rPr lang="en-US" sz="4200">
                <a:latin typeface="Century Gothic"/>
                <a:ea typeface="Century Gothic"/>
                <a:cs typeface="Century Gothic"/>
                <a:sym typeface="Century Gothic"/>
              </a:rPr>
              <a:t> of carbon dioxide (CO</a:t>
            </a:r>
            <a:r>
              <a:rPr baseline="-25000" lang="en-US" sz="4200"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US" sz="4200">
                <a:latin typeface="Century Gothic"/>
                <a:ea typeface="Century Gothic"/>
                <a:cs typeface="Century Gothic"/>
                <a:sym typeface="Century Gothic"/>
              </a:rPr>
              <a:t>) pollution in the United States. </a:t>
            </a:r>
            <a:endParaRPr sz="4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t/>
            </a:r>
            <a:endParaRPr sz="4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4200">
                <a:latin typeface="Century Gothic"/>
                <a:ea typeface="Century Gothic"/>
                <a:cs typeface="Century Gothic"/>
                <a:sym typeface="Century Gothic"/>
              </a:rPr>
              <a:t>We can do something about that!</a:t>
            </a:r>
            <a:endParaRPr sz="4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778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t/>
            </a:r>
            <a:endParaRPr sz="2800"/>
          </a:p>
        </p:txBody>
      </p:sp>
      <p:pic>
        <p:nvPicPr>
          <p:cNvPr id="167" name="Google Shape;167;ged54915e0c_0_5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4075" y="5553300"/>
            <a:ext cx="13614975" cy="62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e004b66066_0_0"/>
          <p:cNvSpPr txBox="1"/>
          <p:nvPr>
            <p:ph type="title"/>
          </p:nvPr>
        </p:nvSpPr>
        <p:spPr>
          <a:xfrm>
            <a:off x="1678701" y="361243"/>
            <a:ext cx="21020100" cy="265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</a:pPr>
            <a:r>
              <a:rPr lang="en-US" cap="small">
                <a:latin typeface="Montserrat"/>
                <a:ea typeface="Montserrat"/>
                <a:cs typeface="Montserrat"/>
                <a:sym typeface="Montserrat"/>
              </a:rPr>
              <a:t>What Is An EV?</a:t>
            </a:r>
            <a:endParaRPr/>
          </a:p>
        </p:txBody>
      </p:sp>
      <p:pic>
        <p:nvPicPr>
          <p:cNvPr id="174" name="Google Shape;174;ge004b66066_0_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660" l="0" r="0" t="0"/>
          <a:stretch/>
        </p:blipFill>
        <p:spPr>
          <a:xfrm>
            <a:off x="6445802" y="2302236"/>
            <a:ext cx="11486100" cy="98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08f0bd20c9_0_409"/>
          <p:cNvSpPr txBox="1"/>
          <p:nvPr>
            <p:ph type="title"/>
          </p:nvPr>
        </p:nvSpPr>
        <p:spPr>
          <a:xfrm>
            <a:off x="1675965" y="730253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398"/>
              <a:buNone/>
            </a:pPr>
            <a:r>
              <a:rPr lang="en-US" sz="6400" cap="small">
                <a:latin typeface="Montserrat"/>
                <a:ea typeface="Montserrat"/>
                <a:cs typeface="Montserrat"/>
                <a:sym typeface="Montserrat"/>
              </a:rPr>
              <a:t>Benefits: </a:t>
            </a:r>
            <a:r>
              <a:rPr lang="en-US" sz="6400" cap="small">
                <a:latin typeface="Montserrat"/>
                <a:ea typeface="Montserrat"/>
                <a:cs typeface="Montserrat"/>
                <a:sym typeface="Montserrat"/>
              </a:rPr>
              <a:t>EVs are Convenient</a:t>
            </a:r>
            <a:endParaRPr/>
          </a:p>
        </p:txBody>
      </p:sp>
      <p:sp>
        <p:nvSpPr>
          <p:cNvPr id="181" name="Google Shape;181;g108f0bd20c9_0_409"/>
          <p:cNvSpPr txBox="1"/>
          <p:nvPr>
            <p:ph idx="1" type="body"/>
          </p:nvPr>
        </p:nvSpPr>
        <p:spPr>
          <a:xfrm>
            <a:off x="1675970" y="3651250"/>
            <a:ext cx="97200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500">
                <a:latin typeface="Century Gothic"/>
                <a:ea typeface="Century Gothic"/>
                <a:cs typeface="Century Gothic"/>
                <a:sym typeface="Century Gothic"/>
              </a:rPr>
              <a:t>No trips to gas station</a:t>
            </a:r>
            <a:endParaRPr sz="4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4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500">
                <a:latin typeface="Century Gothic"/>
                <a:ea typeface="Century Gothic"/>
                <a:cs typeface="Century Gothic"/>
                <a:sym typeface="Century Gothic"/>
              </a:rPr>
              <a:t>No oil changes </a:t>
            </a:r>
            <a:endParaRPr sz="4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4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500">
                <a:latin typeface="Century Gothic"/>
                <a:ea typeface="Century Gothic"/>
                <a:cs typeface="Century Gothic"/>
                <a:sym typeface="Century Gothic"/>
              </a:rPr>
              <a:t>Very low maintenance</a:t>
            </a:r>
            <a:endParaRPr sz="4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4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500">
                <a:latin typeface="Century Gothic"/>
                <a:ea typeface="Century Gothic"/>
                <a:cs typeface="Century Gothic"/>
                <a:sym typeface="Century Gothic"/>
              </a:rPr>
              <a:t>Charging at home is convenient </a:t>
            </a:r>
            <a:endParaRPr sz="4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4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500">
                <a:latin typeface="Century Gothic"/>
                <a:ea typeface="Century Gothic"/>
                <a:cs typeface="Century Gothic"/>
                <a:sym typeface="Century Gothic"/>
              </a:rPr>
              <a:t>Smooth, quiet, instant torque</a:t>
            </a:r>
            <a:endParaRPr sz="4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82" name="Google Shape;182;g108f0bd20c9_0_4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95970" y="4518341"/>
            <a:ext cx="11134725" cy="627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"/>
          <p:cNvSpPr txBox="1"/>
          <p:nvPr>
            <p:ph type="title"/>
          </p:nvPr>
        </p:nvSpPr>
        <p:spPr>
          <a:xfrm>
            <a:off x="1028701" y="711201"/>
            <a:ext cx="216762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</a:pPr>
            <a:r>
              <a:rPr lang="en-US" cap="small">
                <a:latin typeface="Montserrat"/>
                <a:ea typeface="Montserrat"/>
                <a:cs typeface="Montserrat"/>
                <a:sym typeface="Montserrat"/>
              </a:rPr>
              <a:t>Benefit: Lower Total Cost to Operate</a:t>
            </a:r>
            <a:endParaRPr cap="small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9" name="Google Shape;189;p5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41177" y="5040725"/>
            <a:ext cx="10956900" cy="690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5"/>
          <p:cNvSpPr txBox="1"/>
          <p:nvPr>
            <p:ph idx="3" type="body"/>
          </p:nvPr>
        </p:nvSpPr>
        <p:spPr>
          <a:xfrm>
            <a:off x="12341175" y="3028200"/>
            <a:ext cx="10363800" cy="1982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182825" spcFirstLastPara="1" rIns="182825" wrap="square" tIns="91400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b="0" lang="en-US">
                <a:latin typeface="Century Gothic"/>
                <a:ea typeface="Century Gothic"/>
                <a:cs typeface="Century Gothic"/>
                <a:sym typeface="Century Gothic"/>
              </a:rPr>
              <a:t>Lifetime Savings From EVs vs. Best-Selling Gasoline Powered Vehicles in Class</a:t>
            </a:r>
            <a:endParaRPr b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Google Shape;191;p5"/>
          <p:cNvSpPr txBox="1"/>
          <p:nvPr/>
        </p:nvSpPr>
        <p:spPr>
          <a:xfrm>
            <a:off x="1028700" y="5416322"/>
            <a:ext cx="9772800" cy="49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0" i="0" lang="en-US" sz="43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Typical driver saves </a:t>
            </a:r>
            <a:r>
              <a:rPr b="1" i="0" lang="en-US" sz="43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$6,000 to $10,000</a:t>
            </a:r>
            <a:r>
              <a:rPr b="0" i="0" lang="en-US" sz="43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over the life of the vehicle, </a:t>
            </a:r>
            <a:endParaRPr b="0" i="0" sz="43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t/>
            </a:r>
            <a:endParaRPr b="0" i="0" sz="43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0" i="0" lang="en-US" sz="43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vs.</a:t>
            </a:r>
            <a:endParaRPr b="0" i="0" sz="43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t/>
            </a:r>
            <a:endParaRPr b="0" i="0" sz="43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0" i="0" lang="en-US" sz="43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owning a comparable gas-powered vehicle.</a:t>
            </a:r>
            <a:endParaRPr b="0" i="0" sz="21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2" name="Google Shape;192;p5"/>
          <p:cNvSpPr txBox="1"/>
          <p:nvPr/>
        </p:nvSpPr>
        <p:spPr>
          <a:xfrm>
            <a:off x="1675964" y="11410950"/>
            <a:ext cx="1023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b="0" i="0" lang="en-US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Consumer Reports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"/>
          <p:cNvSpPr txBox="1"/>
          <p:nvPr>
            <p:ph type="title"/>
          </p:nvPr>
        </p:nvSpPr>
        <p:spPr>
          <a:xfrm>
            <a:off x="1678702" y="731849"/>
            <a:ext cx="21020249" cy="265043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75" lIns="182775" spcFirstLastPara="1" rIns="182775" wrap="square" tIns="913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</a:pPr>
            <a:r>
              <a:rPr lang="en-US" sz="6400" cap="small">
                <a:latin typeface="Montserrat"/>
                <a:ea typeface="Montserrat"/>
                <a:cs typeface="Montserrat"/>
                <a:sym typeface="Montserrat"/>
              </a:rPr>
              <a:t>Benefit: Fueling an EV Is Much Cheaper Than Gas</a:t>
            </a:r>
            <a:endParaRPr/>
          </a:p>
        </p:txBody>
      </p:sp>
      <p:graphicFrame>
        <p:nvGraphicFramePr>
          <p:cNvPr id="198" name="Google Shape;198;p6"/>
          <p:cNvGraphicFramePr/>
          <p:nvPr/>
        </p:nvGraphicFramePr>
        <p:xfrm>
          <a:off x="5661270" y="338228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{1C2AD8E1-9E23-4318-944B-8C756E89261F}</a:tableStyleId>
              </a:tblPr>
              <a:tblGrid>
                <a:gridCol w="4333575"/>
                <a:gridCol w="4277925"/>
                <a:gridCol w="5089675"/>
              </a:tblGrid>
              <a:tr h="2152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200"/>
                        <a:buFont typeface="Arial"/>
                        <a:buNone/>
                      </a:pPr>
                      <a:br>
                        <a:rPr b="0" i="0" lang="en-US" sz="3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3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</a:t>
                      </a:r>
                      <a:endParaRPr sz="32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7625" marB="47625" marR="47625" marL="47625">
                    <a:solidFill>
                      <a:srgbClr val="1297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200"/>
                        <a:buFont typeface="Arial"/>
                        <a:buNone/>
                      </a:pPr>
                      <a:r>
                        <a:rPr b="0" i="0" lang="en-US" sz="3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COST PER MILE</a:t>
                      </a:r>
                      <a:endParaRPr sz="32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200"/>
                        <a:buFont typeface="Arial"/>
                        <a:buNone/>
                      </a:pPr>
                      <a:r>
                        <a:rPr b="0" i="0" lang="en-US" sz="3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(CENTS)</a:t>
                      </a:r>
                      <a:endParaRPr sz="32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7625" marB="47625" marR="47625" marL="47625">
                    <a:solidFill>
                      <a:srgbClr val="1297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200"/>
                        <a:buFont typeface="Arial"/>
                        <a:buNone/>
                      </a:pPr>
                      <a:r>
                        <a:rPr b="0" i="0" lang="en-US" sz="3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1,000 MILES COST (DOLLARS)</a:t>
                      </a:r>
                      <a:endParaRPr sz="32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7625" marB="47625" marR="47625" marL="47625">
                    <a:solidFill>
                      <a:srgbClr val="1297CC"/>
                    </a:solidFill>
                  </a:tcPr>
                </a:tc>
              </a:tr>
              <a:tr h="101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Gasoline</a:t>
                      </a:r>
                      <a:endParaRPr sz="1800" u="none" cap="none" strike="noStrike"/>
                    </a:p>
                  </a:txBody>
                  <a:tcPr marT="17150" marB="17150" marR="34300" marL="34300">
                    <a:solidFill>
                      <a:srgbClr val="FFDA04">
                        <a:alpha val="4039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n-US" sz="3200"/>
                        <a:t>3</a:t>
                      </a:r>
                      <a:r>
                        <a:rPr lang="en-US" sz="3200" u="none" cap="none" strike="noStrike"/>
                        <a:t>.</a:t>
                      </a:r>
                      <a:r>
                        <a:rPr lang="en-US" sz="3200"/>
                        <a:t>8</a:t>
                      </a:r>
                      <a:r>
                        <a:rPr lang="en-US" sz="3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1800" u="none" cap="none" strike="noStrike"/>
                    </a:p>
                  </a:txBody>
                  <a:tcPr marT="17150" marB="17150" marR="34300" marL="34300">
                    <a:solidFill>
                      <a:srgbClr val="FFDA04">
                        <a:alpha val="4039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$1</a:t>
                      </a:r>
                      <a:r>
                        <a:rPr lang="en-US" sz="3200"/>
                        <a:t>38</a:t>
                      </a:r>
                      <a:endParaRPr sz="1800" u="none" cap="none" strike="noStrike"/>
                    </a:p>
                  </a:txBody>
                  <a:tcPr marT="17150" marB="17150" marR="34300" marL="34300">
                    <a:solidFill>
                      <a:srgbClr val="FFDA04">
                        <a:alpha val="40392"/>
                      </a:srgbClr>
                    </a:solidFill>
                  </a:tcPr>
                </a:tc>
              </a:tr>
              <a:tr h="1113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Electric </a:t>
                      </a:r>
                      <a:endParaRPr sz="1800" u="none" cap="none" strike="noStrike"/>
                    </a:p>
                  </a:txBody>
                  <a:tcPr marT="17150" marB="17150" marR="34300" marL="34300">
                    <a:solidFill>
                      <a:srgbClr val="FFDA04">
                        <a:alpha val="654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/>
                        <a:t>4</a:t>
                      </a:r>
                      <a:r>
                        <a:rPr lang="en-US" sz="3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.5</a:t>
                      </a:r>
                      <a:endParaRPr sz="1800" u="none" cap="none" strike="noStrike"/>
                    </a:p>
                  </a:txBody>
                  <a:tcPr marT="17150" marB="17150" marR="34300" marL="34300">
                    <a:solidFill>
                      <a:srgbClr val="FFDA04">
                        <a:alpha val="654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$</a:t>
                      </a:r>
                      <a:r>
                        <a:rPr lang="en-US" sz="3200"/>
                        <a:t>45</a:t>
                      </a:r>
                      <a:endParaRPr sz="1800" u="none" cap="none" strike="noStrike"/>
                    </a:p>
                  </a:txBody>
                  <a:tcPr marT="17150" marB="17150" marR="34300" marL="34300">
                    <a:solidFill>
                      <a:srgbClr val="FFDA04">
                        <a:alpha val="6549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99" name="Google Shape;199;p6"/>
          <p:cNvSpPr/>
          <p:nvPr/>
        </p:nvSpPr>
        <p:spPr>
          <a:xfrm>
            <a:off x="616660" y="11205449"/>
            <a:ext cx="23144327" cy="523084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99"/>
              <a:buFont typeface="Arial"/>
              <a:buNone/>
            </a:pPr>
            <a:r>
              <a:rPr lang="en-US" sz="24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Source: Gas and electricity costs</a:t>
            </a: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      </a:t>
            </a:r>
            <a:r>
              <a:rPr lang="en-US" sz="24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Source: Fuel efficiency</a:t>
            </a:r>
            <a:endParaRPr b="0" i="0" sz="2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6"/>
          <p:cNvSpPr txBox="1"/>
          <p:nvPr/>
        </p:nvSpPr>
        <p:spPr>
          <a:xfrm>
            <a:off x="3448697" y="9155724"/>
            <a:ext cx="17480257" cy="2030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rPr b="0" i="0" lang="en-US" sz="3599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Driving electric may add about $40-45 per month to your utility/power bill.</a:t>
            </a:r>
            <a:r>
              <a:rPr b="0" i="0" lang="en-US" sz="3599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r>
              <a:rPr b="0" i="0" lang="en-US" sz="3599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Driving electric will cut your fuel costs by more than half.</a:t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6"/>
          <p:cNvSpPr txBox="1"/>
          <p:nvPr/>
        </p:nvSpPr>
        <p:spPr>
          <a:xfrm>
            <a:off x="8958739" y="7984740"/>
            <a:ext cx="9037704" cy="851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b="0" i="0" lang="en-US" sz="2199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Assuming $3.</a:t>
            </a:r>
            <a:r>
              <a:rPr lang="en-US" sz="2199" u="sng">
                <a:solidFill>
                  <a:schemeClr val="hlink"/>
                </a:solidFill>
                <a:hlinkClick r:id="rId6"/>
              </a:rPr>
              <a:t>60</a:t>
            </a:r>
            <a:r>
              <a:rPr b="0" i="0" lang="en-US" sz="2199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 cost per gallon of gasoline and 2</a:t>
            </a:r>
            <a:r>
              <a:rPr lang="en-US" sz="2199" u="sng">
                <a:solidFill>
                  <a:schemeClr val="hlink"/>
                </a:solidFill>
                <a:hlinkClick r:id="rId8"/>
              </a:rPr>
              <a:t>6</a:t>
            </a:r>
            <a:r>
              <a:rPr b="0" i="0" lang="en-US" sz="2199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 mpg</a:t>
            </a:r>
            <a:br>
              <a:rPr b="0" i="0" lang="en-US" sz="2199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</a:br>
            <a:r>
              <a:rPr b="0" i="0" lang="en-US" sz="2199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33.7kW/h= 1 gallon </a:t>
            </a:r>
            <a:endParaRPr b="0" i="0" sz="21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b="0" i="0" lang="en-US" sz="2199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2"/>
              </a:rPr>
              <a:t>Assuming $.1</a:t>
            </a:r>
            <a:r>
              <a:rPr b="0" i="0" lang="en-US" sz="2199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3"/>
              </a:rPr>
              <a:t>2</a:t>
            </a:r>
            <a:r>
              <a:rPr b="0" i="0" lang="en-US" sz="2199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4"/>
              </a:rPr>
              <a:t>/kWh and 1</a:t>
            </a:r>
            <a:r>
              <a:rPr lang="en-US" sz="2199" u="sng">
                <a:solidFill>
                  <a:schemeClr val="hlink"/>
                </a:solidFill>
                <a:hlinkClick r:id="rId15"/>
              </a:rPr>
              <a:t>20</a:t>
            </a:r>
            <a:r>
              <a:rPr b="0" i="0" lang="en-US" sz="2199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6"/>
              </a:rPr>
              <a:t> mpge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fea0d98feb_0_23"/>
          <p:cNvSpPr txBox="1"/>
          <p:nvPr>
            <p:ph type="title"/>
          </p:nvPr>
        </p:nvSpPr>
        <p:spPr>
          <a:xfrm>
            <a:off x="1311515" y="3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398"/>
              <a:buNone/>
            </a:pPr>
            <a:r>
              <a:rPr lang="en-US" sz="6400" cap="small">
                <a:latin typeface="Montserrat"/>
                <a:ea typeface="Montserrat"/>
                <a:cs typeface="Montserrat"/>
                <a:sym typeface="Montserrat"/>
              </a:rPr>
              <a:t>Range: How</a:t>
            </a:r>
            <a:r>
              <a:rPr lang="en-US" sz="6400" cap="small">
                <a:latin typeface="Montserrat"/>
                <a:ea typeface="Montserrat"/>
                <a:cs typeface="Montserrat"/>
                <a:sym typeface="Montserrat"/>
              </a:rPr>
              <a:t> Far Can You Go In An EV</a:t>
            </a:r>
            <a:endParaRPr/>
          </a:p>
        </p:txBody>
      </p:sp>
      <p:pic>
        <p:nvPicPr>
          <p:cNvPr id="208" name="Google Shape;208;gfea0d98feb_0_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6949" y="2288025"/>
            <a:ext cx="14214952" cy="1009294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fea0d98feb_0_23"/>
          <p:cNvSpPr txBox="1"/>
          <p:nvPr/>
        </p:nvSpPr>
        <p:spPr>
          <a:xfrm>
            <a:off x="18931895" y="11442400"/>
            <a:ext cx="482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Source: EPA Fact of the Week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2020-04-03T16:43:15Z</dcterms:created>
  <dc:creator>Microsoft Office User</dc:creator>
</cp:coreProperties>
</file>